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61" r:id="rId6"/>
    <p:sldId id="263" r:id="rId7"/>
    <p:sldId id="264" r:id="rId8"/>
    <p:sldId id="265" r:id="rId9"/>
    <p:sldId id="316" r:id="rId10"/>
    <p:sldId id="289" r:id="rId11"/>
    <p:sldId id="266" r:id="rId12"/>
    <p:sldId id="267" r:id="rId13"/>
    <p:sldId id="318" r:id="rId14"/>
    <p:sldId id="317" r:id="rId15"/>
    <p:sldId id="270" r:id="rId16"/>
    <p:sldId id="271" r:id="rId17"/>
    <p:sldId id="319" r:id="rId18"/>
    <p:sldId id="272" r:id="rId19"/>
    <p:sldId id="273" r:id="rId20"/>
    <p:sldId id="274" r:id="rId21"/>
    <p:sldId id="275" r:id="rId22"/>
    <p:sldId id="290" r:id="rId23"/>
    <p:sldId id="291" r:id="rId24"/>
    <p:sldId id="276" r:id="rId25"/>
    <p:sldId id="277" r:id="rId26"/>
    <p:sldId id="292" r:id="rId27"/>
    <p:sldId id="278" r:id="rId28"/>
    <p:sldId id="279" r:id="rId29"/>
    <p:sldId id="293" r:id="rId30"/>
    <p:sldId id="280" r:id="rId31"/>
    <p:sldId id="294" r:id="rId32"/>
    <p:sldId id="295" r:id="rId33"/>
    <p:sldId id="296" r:id="rId34"/>
    <p:sldId id="281" r:id="rId35"/>
    <p:sldId id="282" r:id="rId36"/>
    <p:sldId id="283" r:id="rId37"/>
    <p:sldId id="284" r:id="rId38"/>
    <p:sldId id="285" r:id="rId39"/>
    <p:sldId id="288" r:id="rId40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066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77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AA51CA-5F86-4FFA-AF76-EFA20A25968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indent="457200"/>
            <a:r>
              <a:rPr lang="zh-CN" altLang="en-US"/>
              <a:t>中间件（Middleware）是一种常见的软件设计模式，用于在应用程序的不同组件之间传递数据、处理请求和响应，以及执行一些通用的功能和逻辑。它处于操作系统、网络和数据库之上，应用软件的下层，是一种独立的系统软件或服务程序。中间件技术的产生，在极大程度上减轻了开发者的负担，使得网络的运行效率更高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Redis本质上也是一种键值数据库，但它在保持键值数据库简单快捷特点的同时，又吸收了部分关系数据库的优点。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indent="457200"/>
            <a:r>
              <a:rPr lang="zh-CN" altLang="en-US"/>
              <a:t>在代码中，首先导入了 redis 模块，用于与 Redis 数据库建立连接和进行操作。然后使用 StrictRedis 类创建一个 Redis 连接对象 r，并通过传递参数指定了连接的 IP 地址、端口号、数据库以及字符串输出。接下来是一系列操作：</a:t>
            </a:r>
            <a:endParaRPr lang="zh-CN" altLang="en-US"/>
          </a:p>
          <a:p>
            <a:pPr lvl="1"/>
            <a:r>
              <a:rPr lang="zh-CN" altLang="en-US"/>
              <a:t>使用 r.set() 方法设置键 username 对应的值为 '张三'。</a:t>
            </a:r>
            <a:endParaRPr lang="zh-CN" altLang="en-US"/>
          </a:p>
          <a:p>
            <a:pPr lvl="1"/>
            <a:r>
              <a:rPr lang="zh-CN" altLang="en-US"/>
              <a:t>使用 r.get() 方法获取键 username 对应的值，并使用 print 打印出来。</a:t>
            </a:r>
            <a:endParaRPr lang="zh-CN" altLang="en-US"/>
          </a:p>
          <a:p>
            <a:pPr lvl="1"/>
            <a:r>
              <a:rPr lang="zh-CN" altLang="en-US"/>
              <a:t>使用 r.getset() 方法修改键 username 对应的值为 '李四'。</a:t>
            </a:r>
            <a:endParaRPr lang="zh-CN" altLang="en-US"/>
          </a:p>
          <a:p>
            <a:pPr lvl="1"/>
            <a:r>
              <a:rPr lang="zh-CN" altLang="en-US"/>
              <a:t>再次使用 r.get() 方法获取键 username 对应的值，并使用 print 打印出来。</a:t>
            </a:r>
            <a:endParaRPr lang="zh-CN" altLang="en-US"/>
          </a:p>
          <a:p>
            <a:pPr lvl="1"/>
            <a:r>
              <a:rPr lang="zh-CN" altLang="en-US"/>
              <a:t>使用 r.mset() 方法设置多个键值对，其中 'username1': '张三' 和 'username2': '李四'。</a:t>
            </a:r>
            <a:endParaRPr lang="zh-CN" altLang="en-US"/>
          </a:p>
          <a:p>
            <a:pPr lvl="1"/>
            <a:r>
              <a:rPr lang="zh-CN" altLang="en-US"/>
              <a:t>使用 r.get() 方法获取 'username1' 和 'username2' 对应的值，并使用 print 打印出来。</a:t>
            </a:r>
            <a:endParaRPr lang="zh-CN" altLang="en-US"/>
          </a:p>
          <a:p>
            <a:pPr lvl="1"/>
            <a:r>
              <a:rPr lang="zh-CN" altLang="en-US"/>
              <a:t>使用 print(type(r.get('username'))) 查看键 'username' 对应值的类型。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pPr indent="457200"/>
            <a:r>
              <a:rPr lang="zh-CN" altLang="en-US">
                <a:sym typeface="+mn-ea"/>
              </a:rPr>
              <a:t>Kafka是由Apache开发的一个开源流处理平台。它使用Java和Scala语言编写。它具有高吞吐量、低延迟、可扩展性、持久性、可靠性、容错性、高并发性等特点。可以处理消费者在各个程序之间的所有动作流数据。 适用于日志收集、消息系统、用户活动跟踪、运营指标、流式处理、事件源等场景。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_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430" y="260648"/>
            <a:ext cx="1224137" cy="576064"/>
          </a:xfrm>
          <a:prstGeom prst="rect">
            <a:avLst/>
          </a:prstGeom>
        </p:spPr>
      </p:pic>
      <p:grpSp>
        <p:nvGrpSpPr>
          <p:cNvPr id="20" name="组 7"/>
          <p:cNvGrpSpPr/>
          <p:nvPr userDrawn="1"/>
        </p:nvGrpSpPr>
        <p:grpSpPr>
          <a:xfrm>
            <a:off x="3503713" y="3696447"/>
            <a:ext cx="8688288" cy="1344149"/>
            <a:chOff x="2652042" y="3039561"/>
            <a:chExt cx="6498309" cy="1008112"/>
          </a:xfrm>
          <a:solidFill>
            <a:srgbClr val="C00000">
              <a:alpha val="74000"/>
            </a:srgbClr>
          </a:solidFill>
        </p:grpSpPr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2771800" y="3039561"/>
              <a:ext cx="6378551" cy="100811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652042" y="3039561"/>
              <a:ext cx="54101" cy="1008112"/>
            </a:xfrm>
            <a:prstGeom prst="rect">
              <a:avLst/>
            </a:prstGeom>
            <a:solidFill>
              <a:schemeClr val="bg1">
                <a:alpha val="6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1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prstClr val="white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4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3695700" y="3735657"/>
            <a:ext cx="8303683" cy="788671"/>
          </a:xfrm>
        </p:spPr>
        <p:txBody>
          <a:bodyPr>
            <a:normAutofit/>
          </a:bodyPr>
          <a:lstStyle>
            <a:lvl1pPr marL="0" indent="0">
              <a:buNone/>
              <a:defRPr sz="3735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3695700" y="4407731"/>
            <a:ext cx="8303683" cy="575733"/>
          </a:xfrm>
        </p:spPr>
        <p:txBody>
          <a:bodyPr>
            <a:normAutofit/>
          </a:bodyPr>
          <a:lstStyle>
            <a:lvl1pPr marL="0" indent="0">
              <a:buNone/>
              <a:defRPr sz="1865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副标题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5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76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3" Type="http://schemas.openxmlformats.org/officeDocument/2006/relationships/slideLayout" Target="../slideLayouts/slideLayout8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8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86810" y="3954145"/>
            <a:ext cx="3831590" cy="788670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网络爬虫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技术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50855" y="257175"/>
            <a:ext cx="1162050" cy="5524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22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440" y="3446780"/>
            <a:ext cx="5543550" cy="1854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314440" y="2976245"/>
            <a:ext cx="2750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输出结果</a:t>
            </a:r>
            <a:r>
              <a:rPr lang="zh-CN" altLang="en-US"/>
              <a:t>如下：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60000">
            <a:off x="6032500" y="2033905"/>
            <a:ext cx="830580" cy="8305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8330" y="1952625"/>
            <a:ext cx="5356225" cy="25844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# 2.修改username对应的值为李四</a:t>
            </a:r>
            <a:endParaRPr lang="zh-CN" altLang="en-US"/>
          </a:p>
          <a:p>
            <a:r>
              <a:rPr lang="zh-CN" altLang="en-US">
                <a:sym typeface="+mn-ea"/>
              </a:rPr>
              <a:t>r.getset('username', '李四')</a:t>
            </a:r>
            <a:endParaRPr lang="zh-CN" altLang="en-US"/>
          </a:p>
          <a:p>
            <a:r>
              <a:rPr lang="zh-CN" altLang="en-US">
                <a:sym typeface="+mn-ea"/>
              </a:rPr>
              <a:t># 获取username对应的值</a:t>
            </a:r>
            <a:endParaRPr lang="zh-CN" altLang="en-US"/>
          </a:p>
          <a:p>
            <a:r>
              <a:rPr lang="zh-CN" altLang="en-US">
                <a:sym typeface="+mn-ea"/>
              </a:rPr>
              <a:t>print(r.get('username'))</a:t>
            </a:r>
            <a:endParaRPr lang="zh-CN" altLang="en-US"/>
          </a:p>
          <a:p>
            <a:r>
              <a:rPr lang="zh-CN" altLang="en-US">
                <a:sym typeface="+mn-ea"/>
              </a:rPr>
              <a:t># 3.设置多个值</a:t>
            </a:r>
            <a:endParaRPr lang="zh-CN" altLang="en-US"/>
          </a:p>
          <a:p>
            <a:r>
              <a:rPr lang="zh-CN" altLang="en-US">
                <a:sym typeface="+mn-ea"/>
              </a:rPr>
              <a:t>r.mset({'username1': '张三', 'username2': '李四'})</a:t>
            </a:r>
            <a:endParaRPr lang="zh-CN" altLang="en-US"/>
          </a:p>
          <a:p>
            <a:r>
              <a:rPr lang="zh-CN" altLang="en-US">
                <a:sym typeface="+mn-ea"/>
              </a:rPr>
              <a:t>print(r.get('username1'), r.get('username2'))</a:t>
            </a:r>
            <a:endParaRPr lang="zh-CN" altLang="en-US"/>
          </a:p>
          <a:p>
            <a:r>
              <a:rPr lang="zh-CN" altLang="en-US">
                <a:sym typeface="+mn-ea"/>
              </a:rPr>
              <a:t># 4.查看类型</a:t>
            </a:r>
            <a:endParaRPr lang="zh-CN" altLang="en-US"/>
          </a:p>
          <a:p>
            <a:r>
              <a:rPr lang="zh-CN" altLang="en-US">
                <a:sym typeface="+mn-ea"/>
              </a:rPr>
              <a:t>print(type(r.get('username')))</a:t>
            </a:r>
            <a:endParaRPr lang="zh-CN" altLang="en-US">
              <a:sym typeface="+mn-ea"/>
            </a:endParaRPr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连接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Redis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300037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Redis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的常见操作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99135" y="1313815"/>
            <a:ext cx="37687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618490" y="2089150"/>
          <a:ext cx="112395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2550"/>
                <a:gridCol w="4152265"/>
                <a:gridCol w="4464685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方法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举例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set(key, value)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redis.set(‘username’, ‘张三’)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将username这个键赋值为张三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get(key)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redis.get(‘username’)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获取username这个键的值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delete(key)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redis.delete(‘username’)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删除username这个键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rename(srckey, dstkey)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redis.rename(‘username’, 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’username1’)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将username键的名称改为username1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move(key, db)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redis.move(‘username’, 1)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将username键值移动到db1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expire(key, time)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redis.expire(‘username’,10)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将username键的过期时间设置为10秒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type(key)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redis.type(‘username’)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输出username键的类型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flushdb()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flushdb()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删除当前数据库内的数据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618490" y="1860550"/>
          <a:ext cx="11239500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2550"/>
                <a:gridCol w="4152265"/>
                <a:gridCol w="4464685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方法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举例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说明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flushall()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flushall()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删除所有数据库内的数据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getset(key, value)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redis.getset(‘username’, ‘李四’)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将username这个键修改为李四</a:t>
                      </a: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mget(keys)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redis.mget([‘username1’,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 ’username2’])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批量获取username1和username2的值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4008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mset(mapping)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redis.mset({'username1': '张三', 'username2': '李四'})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批量设置username1和username2的键值对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781665" y="4532630"/>
            <a:ext cx="1076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续上表</a:t>
            </a:r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Redis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的常见操作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方法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99135" y="1313815"/>
            <a:ext cx="37687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09708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996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3.3.2    Kafka</a:t>
            </a:r>
            <a:r>
              <a:rPr lang="zh-CN" altLang="en-US" sz="4800" b="1"/>
              <a:t>的</a:t>
            </a:r>
            <a:r>
              <a:rPr lang="zh-CN" altLang="en-US" sz="4800" b="1"/>
              <a:t>使用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9546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Kafka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92860"/>
            <a:ext cx="2226310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57985"/>
            <a:ext cx="780034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使用</a:t>
            </a:r>
            <a:r>
              <a:rPr lang="en-US" altLang="zh-CN"/>
              <a:t>Kafka</a:t>
            </a:r>
            <a:r>
              <a:rPr lang="zh-CN" altLang="en-US"/>
              <a:t>之前需要确认如下</a:t>
            </a:r>
            <a:r>
              <a:rPr lang="zh-CN" altLang="en-US"/>
              <a:t>几点：</a:t>
            </a:r>
            <a:endParaRPr lang="zh-CN" altLang="en-US"/>
          </a:p>
          <a:p>
            <a:pPr indent="457200"/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Kafka</a:t>
            </a:r>
            <a:r>
              <a:rPr lang="zh-CN" altLang="en-US"/>
              <a:t>所依赖的</a:t>
            </a:r>
            <a:r>
              <a:rPr lang="en-US" altLang="zh-CN"/>
              <a:t>Java</a:t>
            </a:r>
            <a:r>
              <a:rPr lang="zh-CN" altLang="en-US"/>
              <a:t>已安装</a:t>
            </a:r>
            <a:r>
              <a:rPr lang="zh-CN" altLang="en-US"/>
              <a:t>完毕</a:t>
            </a:r>
            <a:endParaRPr lang="zh-CN" altLang="en-US"/>
          </a:p>
          <a:p>
            <a:pPr indent="457200"/>
            <a:r>
              <a:rPr lang="en-US" altLang="zh-CN"/>
              <a:t>2</a:t>
            </a:r>
            <a:r>
              <a:rPr lang="zh-CN" altLang="en-US"/>
              <a:t>、</a:t>
            </a:r>
            <a:r>
              <a:rPr lang="en-US" altLang="zh-CN"/>
              <a:t>Kafka</a:t>
            </a:r>
            <a:r>
              <a:rPr lang="zh-CN" altLang="en-US"/>
              <a:t>所依赖的</a:t>
            </a:r>
            <a:r>
              <a:rPr lang="en-US" altLang="zh-CN"/>
              <a:t>zookeeper</a:t>
            </a:r>
            <a:r>
              <a:rPr lang="zh-CN" altLang="en-US"/>
              <a:t>能够正常</a:t>
            </a:r>
            <a:r>
              <a:rPr lang="zh-CN" altLang="en-US"/>
              <a:t>使用</a:t>
            </a:r>
            <a:endParaRPr lang="zh-CN" altLang="en-US"/>
          </a:p>
          <a:p>
            <a:pPr indent="457200"/>
            <a:r>
              <a:rPr lang="en-US" altLang="zh-CN"/>
              <a:t>3</a:t>
            </a:r>
            <a:r>
              <a:rPr lang="zh-CN" altLang="en-US"/>
              <a:t>、</a:t>
            </a:r>
            <a:r>
              <a:rPr lang="en-US" altLang="zh-CN"/>
              <a:t>Kafka</a:t>
            </a:r>
            <a:r>
              <a:rPr lang="zh-CN" altLang="en-US"/>
              <a:t>已安装完毕，并能够正常</a:t>
            </a:r>
            <a:r>
              <a:rPr lang="zh-CN" altLang="en-US"/>
              <a:t>运行</a:t>
            </a:r>
            <a:endParaRPr lang="zh-CN" altLang="en-US"/>
          </a:p>
          <a:p>
            <a:pPr indent="457200"/>
            <a:r>
              <a:rPr lang="en-US" altLang="zh-CN"/>
              <a:t>4</a:t>
            </a:r>
            <a:r>
              <a:rPr lang="zh-CN" altLang="en-US"/>
              <a:t>、</a:t>
            </a:r>
            <a:r>
              <a:rPr lang="en-US" altLang="zh-CN"/>
              <a:t>K</a:t>
            </a:r>
            <a:r>
              <a:rPr lang="zh-CN" altLang="en-US"/>
              <a:t>afka-python库已经安装完成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3783965"/>
            <a:ext cx="11250295" cy="2616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r>
              <a:rPr lang="en-US" altLang="zh-CN"/>
              <a:t>Kafka</a:t>
            </a:r>
            <a:r>
              <a:rPr lang="zh-CN" altLang="en-US"/>
              <a:t>的基本</a:t>
            </a:r>
            <a:r>
              <a:rPr lang="zh-CN" altLang="en-US"/>
              <a:t>相关概念：</a:t>
            </a:r>
            <a:endParaRPr lang="zh-CN" altLang="en-US"/>
          </a:p>
          <a:p>
            <a:pPr indent="457200"/>
            <a:endParaRPr lang="zh-CN" altLang="en-US"/>
          </a:p>
          <a:p>
            <a:pPr indent="457200"/>
            <a:r>
              <a:rPr lang="en-US" altLang="zh-CN"/>
              <a:t>1</a:t>
            </a:r>
            <a:r>
              <a:rPr lang="zh-CN" altLang="en-US"/>
              <a:t>、Producer：生产者（即发送消息的一方），生产者负责生成消息，并将其发送到Kafka；</a:t>
            </a:r>
            <a:endParaRPr lang="zh-CN" altLang="en-US"/>
          </a:p>
          <a:p>
            <a:pPr indent="457200"/>
            <a:r>
              <a:rPr lang="en-US" altLang="zh-CN"/>
              <a:t>2</a:t>
            </a:r>
            <a:r>
              <a:rPr lang="zh-CN" altLang="en-US"/>
              <a:t>、Consumer： 消费者（即接受消息的一方），消费者连接到 Kafka 上并接收消息，然后进行相应的业务逻辑处理；</a:t>
            </a:r>
            <a:endParaRPr lang="zh-CN" altLang="en-US"/>
          </a:p>
          <a:p>
            <a:pPr indent="457200"/>
            <a:r>
              <a:rPr lang="en-US" altLang="zh-CN"/>
              <a:t>3</a:t>
            </a:r>
            <a:r>
              <a:rPr lang="zh-CN" altLang="en-US"/>
              <a:t>、Topic：主题， Kafka中的消息以Topic为单位进行划分；生产者将消息发送到特定的Topic，而消费者负责订阅Topic的消息并进行消费；</a:t>
            </a:r>
            <a:endParaRPr lang="zh-CN" altLang="en-US"/>
          </a:p>
          <a:p>
            <a:pPr indent="457200"/>
            <a:r>
              <a:rPr lang="en-US" altLang="zh-CN"/>
              <a:t>4</a:t>
            </a:r>
            <a:r>
              <a:rPr lang="zh-CN" altLang="en-US"/>
              <a:t>、Broker： 服务代理节点，Broker是Kafka的服务节点，即Kafka的服务器。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31315"/>
            <a:ext cx="11249660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在操作Kafka之前，有几个概念需要介绍一下：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	</a:t>
            </a:r>
            <a:r>
              <a:rPr lang="en-US" altLang="zh-CN"/>
              <a:t>1</a:t>
            </a:r>
            <a:r>
              <a:rPr lang="zh-CN" altLang="en-US"/>
              <a:t>、Producer：生产者（即发送消息的一方），生产者负责生成消息，并将其发送到Kafka；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	</a:t>
            </a:r>
            <a:r>
              <a:rPr lang="en-US" altLang="zh-CN"/>
              <a:t>2</a:t>
            </a:r>
            <a:r>
              <a:rPr lang="zh-CN" altLang="en-US"/>
              <a:t>、Consumer： 消费者（即接受消息的一方），消费者连接到 Kafka 上并接收消息，然后进行相应的业务逻辑处理；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	</a:t>
            </a:r>
            <a:r>
              <a:rPr lang="en-US" altLang="zh-CN"/>
              <a:t>3</a:t>
            </a:r>
            <a:r>
              <a:rPr lang="zh-CN" altLang="en-US"/>
              <a:t>、Topic：主题， Kafka中的消息以Topic为单位进行划分；生产者将消息发送到特定的Topic，而消费者负责订阅Topic的消息并进行消费；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	</a:t>
            </a:r>
            <a:r>
              <a:rPr lang="en-US" altLang="zh-CN"/>
              <a:t>4</a:t>
            </a:r>
            <a:r>
              <a:rPr lang="zh-CN" altLang="en-US"/>
              <a:t>、Broker： 服务代理节点，Broker是Kafka的服务节点，即Kafka的服务器。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8330" y="5497195"/>
            <a:ext cx="103727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以下为实现Kafka生产者-消费者的基本代码实例，生产者侧  产生一个新用户的信息，消费者侧获取该用户的信息。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29546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Kafka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99135" y="1292860"/>
            <a:ext cx="2226310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2434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生产侧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10640"/>
            <a:ext cx="190754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49669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生产者侧  产生一个新用户的信息，代码如下：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1880235"/>
            <a:ext cx="6096000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from kafka import KafkaProducer</a:t>
            </a:r>
            <a:endParaRPr lang="zh-CN" altLang="en-US"/>
          </a:p>
          <a:p>
            <a:r>
              <a:rPr lang="zh-CN" altLang="en-US"/>
              <a:t>import json</a:t>
            </a:r>
            <a:endParaRPr lang="zh-CN" altLang="en-US"/>
          </a:p>
          <a:p>
            <a:r>
              <a:rPr lang="zh-CN" altLang="en-US"/>
              <a:t># 1.创建KafkaProducer连接实例</a:t>
            </a:r>
            <a:endParaRPr lang="zh-CN" altLang="en-US"/>
          </a:p>
          <a:p>
            <a:r>
              <a:rPr lang="zh-CN" altLang="en-US"/>
              <a:t>producer = KafkaProducer(</a:t>
            </a:r>
            <a:endParaRPr lang="zh-CN" altLang="en-US"/>
          </a:p>
          <a:p>
            <a:r>
              <a:rPr lang="en-US" altLang="zh-CN"/>
              <a:t>    </a:t>
            </a:r>
            <a:r>
              <a:rPr lang="zh-CN" altLang="en-US"/>
              <a:t># 本地Kafka服务器的9092默认端口</a:t>
            </a:r>
            <a:endParaRPr lang="zh-CN" altLang="en-US"/>
          </a:p>
          <a:p>
            <a:r>
              <a:rPr lang="zh-CN" altLang="en-US"/>
              <a:t>    bootstrap_servers=['127.0.0.1:9092']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# 2. 定义发送的数据，JSON格式</a:t>
            </a:r>
            <a:endParaRPr lang="zh-CN" altLang="en-US"/>
          </a:p>
          <a:p>
            <a:r>
              <a:rPr lang="zh-CN" altLang="en-US"/>
              <a:t>userInfo = {</a:t>
            </a:r>
            <a:endParaRPr lang="zh-CN" altLang="en-US"/>
          </a:p>
          <a:p>
            <a:r>
              <a:rPr lang="zh-CN" altLang="en-US"/>
              <a:t>    'username': '张三',</a:t>
            </a:r>
            <a:endParaRPr lang="zh-CN" altLang="en-US"/>
          </a:p>
          <a:p>
            <a:r>
              <a:rPr lang="zh-CN" altLang="en-US"/>
              <a:t>    'password': '112233',</a:t>
            </a:r>
            <a:endParaRPr lang="zh-CN" altLang="en-US"/>
          </a:p>
          <a:p>
            <a:r>
              <a:rPr lang="zh-CN" altLang="en-US"/>
              <a:t>    'mobile': '13712344321',</a:t>
            </a:r>
            <a:endParaRPr lang="zh-CN" altLang="en-US"/>
          </a:p>
          <a:p>
            <a:r>
              <a:rPr lang="zh-CN" altLang="en-US"/>
              <a:t>    'gender': '男',</a:t>
            </a:r>
            <a:endParaRPr lang="zh-CN" altLang="en-US"/>
          </a:p>
          <a:p>
            <a:r>
              <a:rPr lang="zh-CN" altLang="en-US"/>
              <a:t>    'createTime': '2016-05-30'</a:t>
            </a:r>
            <a:endParaRPr lang="zh-CN" altLang="en-US"/>
          </a:p>
          <a:p>
            <a:r>
              <a:rPr lang="zh-CN" altLang="en-US"/>
              <a:t>}</a:t>
            </a:r>
            <a:endParaRPr lang="zh-CN" altLang="en-US"/>
          </a:p>
          <a:p>
            <a:r>
              <a:rPr lang="zh-CN" altLang="en-US"/>
              <a:t>data = json.dumps(userInfo, ensure_ascii=True).encode("utf-8")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328535" y="4274820"/>
            <a:ext cx="4639310" cy="161480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>
                <a:sym typeface="+mn-ea"/>
              </a:rPr>
              <a:t># 3. 定义topic，并向此发送数据</a:t>
            </a:r>
            <a:endParaRPr lang="zh-CN" altLang="en-US"/>
          </a:p>
          <a:p>
            <a:r>
              <a:rPr lang="zh-CN" altLang="en-US">
                <a:sym typeface="+mn-ea"/>
              </a:rPr>
              <a:t>topic = 'newUser'</a:t>
            </a:r>
            <a:endParaRPr lang="zh-CN" altLang="en-US"/>
          </a:p>
          <a:p>
            <a:r>
              <a:rPr lang="zh-CN" altLang="en-US">
                <a:sym typeface="+mn-ea"/>
              </a:rPr>
              <a:t>producer.send(topic, data)</a:t>
            </a:r>
            <a:endParaRPr lang="zh-CN" altLang="en-US"/>
          </a:p>
          <a:p>
            <a:r>
              <a:rPr lang="zh-CN" altLang="en-US">
                <a:sym typeface="+mn-ea"/>
              </a:rPr>
              <a:t># 4. 关闭连接</a:t>
            </a:r>
            <a:endParaRPr lang="zh-CN" altLang="en-US"/>
          </a:p>
          <a:p>
            <a:r>
              <a:rPr lang="zh-CN" altLang="en-US">
                <a:sym typeface="+mn-ea"/>
              </a:rPr>
              <a:t>producer.close()</a:t>
            </a:r>
            <a:endParaRPr lang="zh-CN" altLang="en-US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0000">
            <a:off x="6748780" y="3279775"/>
            <a:ext cx="931545" cy="93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726565"/>
            <a:ext cx="5695950" cy="50774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# 消费者侧代码：</a:t>
            </a:r>
            <a:endParaRPr lang="zh-CN" altLang="en-US"/>
          </a:p>
          <a:p>
            <a:r>
              <a:rPr lang="zh-CN" altLang="en-US">
                <a:sym typeface="+mn-ea"/>
              </a:rPr>
              <a:t>from kafka import KafkaConsumer</a:t>
            </a:r>
            <a:endParaRPr lang="zh-CN" altLang="en-US"/>
          </a:p>
          <a:p>
            <a:r>
              <a:rPr lang="zh-CN" altLang="en-US">
                <a:sym typeface="+mn-ea"/>
              </a:rPr>
              <a:t>import json</a:t>
            </a:r>
            <a:endParaRPr lang="zh-CN" altLang="en-US"/>
          </a:p>
          <a:p>
            <a:r>
              <a:rPr lang="zh-CN" altLang="en-US">
                <a:sym typeface="+mn-ea"/>
              </a:rPr>
              <a:t># 1.创建KafkaConsumer连接实例，topic为newUser</a:t>
            </a:r>
            <a:endParaRPr lang="zh-CN" altLang="en-US"/>
          </a:p>
          <a:p>
            <a:r>
              <a:rPr lang="zh-CN" altLang="en-US">
                <a:sym typeface="+mn-ea"/>
              </a:rPr>
              <a:t>consumer = KafkaConsumer(</a:t>
            </a:r>
            <a:endParaRPr lang="zh-CN" altLang="en-US"/>
          </a:p>
          <a:p>
            <a:r>
              <a:rPr lang="zh-CN" altLang="en-US">
                <a:sym typeface="+mn-ea"/>
              </a:rPr>
              <a:t>    "newUser",</a:t>
            </a:r>
            <a:endParaRPr lang="zh-CN" altLang="en-US"/>
          </a:p>
          <a:p>
            <a:r>
              <a:rPr lang="zh-CN" altLang="en-US">
                <a:sym typeface="+mn-ea"/>
              </a:rPr>
              <a:t>    # 本地Kafka服务器的9092默认端口</a:t>
            </a:r>
            <a:endParaRPr lang="zh-CN" altLang="en-US"/>
          </a:p>
          <a:p>
            <a:r>
              <a:rPr lang="zh-CN" altLang="en-US">
                <a:sym typeface="+mn-ea"/>
              </a:rPr>
              <a:t>    bootstrap_servers=['127.0.0.1:9092']</a:t>
            </a:r>
            <a:endParaRPr lang="zh-CN" altLang="en-US"/>
          </a:p>
          <a:p>
            <a:r>
              <a:rPr lang="zh-CN" altLang="en-US">
                <a:sym typeface="+mn-ea"/>
              </a:rPr>
              <a:t>)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# 2. 获取到的消费数据，并输出。</a:t>
            </a:r>
            <a:endParaRPr lang="zh-CN" altLang="en-US"/>
          </a:p>
          <a:p>
            <a:r>
              <a:rPr lang="zh-CN" altLang="en-US">
                <a:sym typeface="+mn-ea"/>
              </a:rPr>
              <a:t>for data in consumer:</a:t>
            </a:r>
            <a:endParaRPr lang="zh-CN" altLang="en-US"/>
          </a:p>
          <a:p>
            <a:r>
              <a:rPr lang="zh-CN" altLang="en-US">
                <a:sym typeface="+mn-ea"/>
              </a:rPr>
              <a:t>    	user = json.loads(data.value)</a:t>
            </a:r>
            <a:endParaRPr lang="zh-CN" altLang="en-US"/>
          </a:p>
          <a:p>
            <a:r>
              <a:rPr lang="zh-CN" altLang="en-US">
                <a:sym typeface="+mn-ea"/>
              </a:rPr>
              <a:t>    	print('用户名：', user['username'])</a:t>
            </a:r>
            <a:endParaRPr lang="zh-CN" altLang="en-US"/>
          </a:p>
          <a:p>
            <a:r>
              <a:rPr lang="zh-CN" altLang="en-US">
                <a:sym typeface="+mn-ea"/>
              </a:rPr>
              <a:t>    	print('密码：', user['password'])</a:t>
            </a:r>
            <a:endParaRPr lang="zh-CN" altLang="en-US"/>
          </a:p>
          <a:p>
            <a:r>
              <a:rPr lang="zh-CN" altLang="en-US">
                <a:sym typeface="+mn-ea"/>
              </a:rPr>
              <a:t>    	print('手机号码：', user['mobile'])</a:t>
            </a:r>
            <a:endParaRPr lang="zh-CN" altLang="en-US"/>
          </a:p>
          <a:p>
            <a:r>
              <a:rPr lang="zh-CN" altLang="en-US">
                <a:sym typeface="+mn-ea"/>
              </a:rPr>
              <a:t>    	print('性别：', user['gender'])</a:t>
            </a:r>
            <a:endParaRPr lang="zh-CN" altLang="en-US"/>
          </a:p>
          <a:p>
            <a:r>
              <a:rPr lang="zh-CN" altLang="en-US">
                <a:sym typeface="+mn-ea"/>
              </a:rPr>
              <a:t>    	print('创建时间：', user['createTime'])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80000">
            <a:off x="6394450" y="2908935"/>
            <a:ext cx="830580" cy="830580"/>
          </a:xfrm>
          <a:prstGeom prst="rect">
            <a:avLst/>
          </a:prstGeom>
        </p:spPr>
      </p:pic>
      <p:pic>
        <p:nvPicPr>
          <p:cNvPr id="44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610" y="3845560"/>
            <a:ext cx="5326380" cy="19621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25030" y="2835275"/>
            <a:ext cx="4632960" cy="9772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/>
            <a:r>
              <a:rPr lang="zh-CN" altLang="en-US"/>
              <a:t>生产者侧的程序每执行一次，消费者程序就会收到此用户的信息。消费者的控制台输出如下图所示，表明实验成功。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8330" y="135826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消费者侧获取该用户的信息</a:t>
            </a:r>
            <a:r>
              <a:rPr lang="en-US" altLang="zh-CN"/>
              <a:t>,</a:t>
            </a:r>
            <a:r>
              <a:rPr lang="zh-CN" altLang="en-US"/>
              <a:t>消费者侧代码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25158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消费者侧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99135" y="1310640"/>
            <a:ext cx="217170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39903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Kafka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01750"/>
            <a:ext cx="219900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72565"/>
            <a:ext cx="112502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如下代码实现了一个程序负责获取数据；一个程序负责处理数据；生产者侧负责网络爬取数据，并发送数据至Topic 为Scrapy内。代码如下：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345055"/>
            <a:ext cx="5165725" cy="39693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from kafka import KafkaProducer</a:t>
            </a:r>
            <a:endParaRPr lang="zh-CN" altLang="en-US"/>
          </a:p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import pickle</a:t>
            </a:r>
            <a:endParaRPr lang="zh-CN" altLang="en-US"/>
          </a:p>
          <a:p>
            <a:r>
              <a:rPr lang="zh-CN" altLang="en-US"/>
              <a:t># 1.创建KafkaProducer连接实例</a:t>
            </a:r>
            <a:endParaRPr lang="zh-CN" altLang="en-US"/>
          </a:p>
          <a:p>
            <a:r>
              <a:rPr lang="zh-CN" altLang="en-US"/>
              <a:t>producer = KafkaProducer(</a:t>
            </a:r>
            <a:endParaRPr lang="zh-CN" altLang="en-US"/>
          </a:p>
          <a:p>
            <a:r>
              <a:rPr lang="zh-CN" altLang="en-US"/>
              <a:t>    # 本地Kafka服务器的9092默认端口</a:t>
            </a:r>
            <a:endParaRPr lang="zh-CN" altLang="en-US"/>
          </a:p>
          <a:p>
            <a:r>
              <a:rPr lang="zh-CN" altLang="en-US"/>
              <a:t>    bootstrap_servers=['127.0.0.1:9092']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# 2.发送数据</a:t>
            </a:r>
            <a:endParaRPr lang="zh-CN" altLang="en-US"/>
          </a:p>
          <a:p>
            <a:r>
              <a:rPr lang="zh-CN" altLang="en-US"/>
              <a:t>total = 10</a:t>
            </a:r>
            <a:endParaRPr lang="zh-CN" altLang="en-US"/>
          </a:p>
          <a:p>
            <a:r>
              <a:rPr lang="zh-CN" altLang="en-US"/>
              <a:t>for i in range(1, total+1):</a:t>
            </a:r>
            <a:endParaRPr lang="zh-CN" altLang="en-US"/>
          </a:p>
          <a:p>
            <a:r>
              <a:rPr lang="zh-CN" altLang="en-US"/>
              <a:t>    url = f'http://www.techlabplt.com:8080/BD-PC/priceList?pageId={i}'</a:t>
            </a:r>
            <a:endParaRPr lang="zh-CN" altLang="en-US"/>
          </a:p>
          <a:p>
            <a:r>
              <a:rPr lang="zh-CN" altLang="en-US"/>
              <a:t>    response = requests.get(url)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06565" y="3875405"/>
            <a:ext cx="4964430" cy="203009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# 把对象序列化后以bytes对象返回。</a:t>
            </a:r>
            <a:endParaRPr lang="zh-CN" altLang="en-US"/>
          </a:p>
          <a:p>
            <a:r>
              <a:rPr lang="zh-CN" altLang="en-US">
                <a:sym typeface="+mn-ea"/>
              </a:rPr>
              <a:t>    data = pickle.dumps(response)</a:t>
            </a:r>
            <a:endParaRPr lang="zh-CN" altLang="en-US"/>
          </a:p>
          <a:p>
            <a:r>
              <a:rPr lang="zh-CN" altLang="en-US">
                <a:sym typeface="+mn-ea"/>
              </a:rPr>
              <a:t>    # 3. 定义topic为scrapy，并向此发送数据</a:t>
            </a:r>
            <a:endParaRPr lang="zh-CN" altLang="en-US"/>
          </a:p>
          <a:p>
            <a:r>
              <a:rPr lang="zh-CN" altLang="en-US">
                <a:sym typeface="+mn-ea"/>
              </a:rPr>
              <a:t>    topic = 'scrapy'</a:t>
            </a:r>
            <a:endParaRPr lang="zh-CN" altLang="en-US"/>
          </a:p>
          <a:p>
            <a:r>
              <a:rPr lang="zh-CN" altLang="en-US">
                <a:sym typeface="+mn-ea"/>
              </a:rPr>
              <a:t>    producer.send(topic, data)</a:t>
            </a:r>
            <a:endParaRPr lang="zh-CN" altLang="en-US"/>
          </a:p>
          <a:p>
            <a:r>
              <a:rPr lang="zh-CN" altLang="en-US">
                <a:sym typeface="+mn-ea"/>
              </a:rPr>
              <a:t># 3. 关闭连接</a:t>
            </a:r>
            <a:endParaRPr lang="zh-CN" altLang="en-US"/>
          </a:p>
          <a:p>
            <a:r>
              <a:rPr lang="zh-CN" altLang="en-US">
                <a:sym typeface="+mn-ea"/>
              </a:rPr>
              <a:t>producer.close()</a:t>
            </a:r>
            <a:endParaRPr lang="zh-CN" altLang="en-US"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60000">
            <a:off x="5945505" y="3013710"/>
            <a:ext cx="830580" cy="8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96060"/>
            <a:ext cx="826897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消费者侧负责从Topic 为Scrapy内接收数据，并进行数据处理。代码如下：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061845"/>
            <a:ext cx="7487920" cy="42462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from kafka import KafkaConsumer</a:t>
            </a:r>
            <a:endParaRPr lang="zh-CN" altLang="en-US"/>
          </a:p>
          <a:p>
            <a:r>
              <a:rPr lang="zh-CN" altLang="en-US"/>
              <a:t>import pickle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# 1.创建KafkaConsumer连接实例，topic为scrapy</a:t>
            </a:r>
            <a:endParaRPr lang="zh-CN" altLang="en-US"/>
          </a:p>
          <a:p>
            <a:r>
              <a:rPr lang="zh-CN" altLang="en-US"/>
              <a:t>consumer = KafkaConsumer(</a:t>
            </a:r>
            <a:endParaRPr lang="zh-CN" altLang="en-US"/>
          </a:p>
          <a:p>
            <a:r>
              <a:rPr lang="zh-CN" altLang="en-US"/>
              <a:t>    "scrapy",</a:t>
            </a:r>
            <a:endParaRPr lang="zh-CN" altLang="en-US"/>
          </a:p>
          <a:p>
            <a:r>
              <a:rPr lang="zh-CN" altLang="en-US"/>
              <a:t>    # 本地Kafka服务器的9092默认端口</a:t>
            </a:r>
            <a:endParaRPr lang="zh-CN" altLang="en-US"/>
          </a:p>
          <a:p>
            <a:r>
              <a:rPr lang="zh-CN" altLang="en-US"/>
              <a:t>    bootstrap_servers=['127.0.0.1:9092']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# 2.进行数据处理方法</a:t>
            </a:r>
            <a:endParaRPr lang="zh-CN" altLang="en-US"/>
          </a:p>
          <a:p>
            <a:r>
              <a:rPr lang="zh-CN" altLang="en-US"/>
              <a:t>def scrapy(response):</a:t>
            </a:r>
            <a:endParaRPr lang="zh-CN" altLang="en-US"/>
          </a:p>
          <a:p>
            <a:r>
              <a:rPr lang="zh-CN" altLang="en-US"/>
              <a:t>    print(f'进行数据处理')</a:t>
            </a:r>
            <a:endParaRPr lang="zh-CN" altLang="en-US"/>
          </a:p>
          <a:p>
            <a:r>
              <a:rPr lang="zh-CN" altLang="en-US"/>
              <a:t> # 把页面源代码交给BeautifulSoup进行处理，生成BS对象并指定html解析器</a:t>
            </a:r>
            <a:endParaRPr lang="zh-CN" altLang="en-US"/>
          </a:p>
          <a:p>
            <a:r>
              <a:rPr lang="zh-CN" altLang="en-US"/>
              <a:t>    pageHtml = BeautifulSoup(response.text, "html.parser")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1457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消费者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侧接收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2672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5721985" y="480631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3.3.4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3"/>
            </p:custDataLst>
          </p:nvPr>
        </p:nvSpPr>
        <p:spPr>
          <a:xfrm>
            <a:off x="5721985" y="263842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3.3.1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>
            <p:custDataLst>
              <p:tags r:id="rId4"/>
            </p:custDataLst>
          </p:nvPr>
        </p:nvSpPr>
        <p:spPr>
          <a:xfrm>
            <a:off x="5721985" y="336105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3.3.2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>
            <p:custDataLst>
              <p:tags r:id="rId5"/>
            </p:custDataLst>
          </p:nvPr>
        </p:nvSpPr>
        <p:spPr>
          <a:xfrm>
            <a:off x="5721985" y="4083685"/>
            <a:ext cx="748030" cy="583565"/>
          </a:xfrm>
          <a:prstGeom prst="rect">
            <a:avLst/>
          </a:prstGeom>
          <a:noFill/>
        </p:spPr>
        <p:txBody>
          <a:bodyPr wrap="square" rtlCol="0">
            <a:normAutofit fontScale="60000"/>
          </a:bodyPr>
          <a:p>
            <a:r>
              <a:rPr lang="en-US" altLang="zh-CN" sz="3200" b="1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3.3.3</a:t>
            </a:r>
            <a:endParaRPr lang="en-US" altLang="zh-CN" sz="3200" b="1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6649085" y="3945254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RabbitMQ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的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使用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7"/>
            </p:custDataLst>
          </p:nvPr>
        </p:nvSpPr>
        <p:spPr>
          <a:xfrm>
            <a:off x="6649085" y="3231007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Kafka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的使用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8"/>
            </p:custDataLst>
          </p:nvPr>
        </p:nvSpPr>
        <p:spPr>
          <a:xfrm>
            <a:off x="6649085" y="2516759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Redis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的使用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6649085" y="4666996"/>
            <a:ext cx="4439285" cy="583565"/>
          </a:xfrm>
          <a:prstGeom prst="rect">
            <a:avLst/>
          </a:prstGeom>
          <a:noFill/>
        </p:spPr>
        <p:txBody>
          <a:bodyPr wrap="square" lIns="90170" tIns="46990" rIns="90170" bIns="46990" rtlCol="0" anchor="ctr" anchorCtr="0">
            <a:normAutofit/>
          </a:bodyPr>
          <a:p>
            <a:pPr fontAlgn="auto">
              <a:lnSpc>
                <a:spcPct val="11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任务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实施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>
            <p:custDataLst>
              <p:tags r:id="rId10"/>
            </p:custDataLst>
          </p:nvPr>
        </p:nvCxnSpPr>
        <p:spPr>
          <a:xfrm>
            <a:off x="5840095" y="2378075"/>
            <a:ext cx="52482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721985" y="1657350"/>
            <a:ext cx="522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任务</a:t>
            </a:r>
            <a:r>
              <a:rPr lang="en-US" altLang="zh-CN" sz="2400" b="1"/>
              <a:t>3</a:t>
            </a:r>
            <a:r>
              <a:rPr lang="zh-CN" altLang="en-US" sz="2400" b="1"/>
              <a:t>.</a:t>
            </a:r>
            <a:r>
              <a:rPr lang="en-US" altLang="zh-CN" sz="2400" b="1"/>
              <a:t>3</a:t>
            </a:r>
            <a:r>
              <a:rPr lang="zh-CN" altLang="en-US" sz="2400" b="1"/>
              <a:t>     中间件的</a:t>
            </a:r>
            <a:r>
              <a:rPr lang="zh-CN" altLang="en-US" sz="2400" b="1"/>
              <a:t>使用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440055" y="1729740"/>
            <a:ext cx="3470275" cy="777875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/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数据</a:t>
            </a: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存储</a:t>
            </a:r>
            <a:endParaRPr lang="zh-CN" altLang="en-US" sz="3600" b="1" spc="3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2"/>
            </p:custDataLst>
          </p:nvPr>
        </p:nvSpPr>
        <p:spPr>
          <a:xfrm>
            <a:off x="3999230" y="1657350"/>
            <a:ext cx="76200" cy="9226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1407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2" grpId="0"/>
      <p:bldP spid="36" grpId="0"/>
      <p:bldP spid="40" grpId="0"/>
      <p:bldP spid="43" grpId="0"/>
      <p:bldP spid="21" grpId="0"/>
      <p:bldP spid="22" grpId="0"/>
      <p:bldP spid="23" grpId="0"/>
      <p:bldP spid="24" grpId="0"/>
      <p:bldP spid="10" grpId="0"/>
      <p:bldP spid="12" grpId="1"/>
      <p:bldP spid="36" grpId="1"/>
      <p:bldP spid="40" grpId="1"/>
      <p:bldP spid="43" grpId="1"/>
      <p:bldP spid="21" grpId="1"/>
      <p:bldP spid="22" grpId="1"/>
      <p:bldP spid="23" grpId="1"/>
      <p:bldP spid="24" grpId="1"/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370965"/>
            <a:ext cx="7400290" cy="50774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获取html内的div，div的class为tbl-body。里面包含着需要爬取的数据</a:t>
            </a:r>
            <a:endParaRPr lang="zh-CN" altLang="en-US"/>
          </a:p>
          <a:p>
            <a:r>
              <a:rPr lang="zh-CN" altLang="en-US"/>
              <a:t>    tableDiv = pageHtml.find("div", attrs={"class": "tbl-body"})</a:t>
            </a:r>
            <a:endParaRPr lang="zh-CN" altLang="en-US"/>
          </a:p>
          <a:p>
            <a:r>
              <a:rPr lang="zh-CN" altLang="en-US"/>
              <a:t>    # 获取所有的tr</a:t>
            </a:r>
            <a:endParaRPr lang="zh-CN" altLang="en-US"/>
          </a:p>
          <a:p>
            <a:r>
              <a:rPr lang="zh-CN" altLang="en-US"/>
              <a:t>    dataDiv = tableDiv.findAll("tr")</a:t>
            </a:r>
            <a:endParaRPr lang="zh-CN" altLang="en-US"/>
          </a:p>
          <a:p>
            <a:r>
              <a:rPr lang="zh-CN" altLang="en-US"/>
              <a:t>    # 删除第一个表头数据</a:t>
            </a:r>
            <a:endParaRPr lang="zh-CN" altLang="en-US"/>
          </a:p>
          <a:p>
            <a:r>
              <a:rPr lang="zh-CN" altLang="en-US"/>
              <a:t>    del (dataDiv[0])</a:t>
            </a:r>
            <a:endParaRPr lang="zh-CN" altLang="en-US"/>
          </a:p>
          <a:p>
            <a:r>
              <a:rPr lang="zh-CN" altLang="en-US"/>
              <a:t>    # 数据信息</a:t>
            </a:r>
            <a:endParaRPr lang="zh-CN" altLang="en-US"/>
          </a:p>
          <a:p>
            <a:r>
              <a:rPr lang="zh-CN" altLang="en-US"/>
              <a:t>    for data in dataDiv:</a:t>
            </a:r>
            <a:endParaRPr lang="zh-CN" altLang="en-US"/>
          </a:p>
          <a:p>
            <a:r>
              <a:rPr lang="zh-CN" altLang="en-US"/>
              <a:t>        # 得到每一行中的每一列</a:t>
            </a:r>
            <a:endParaRPr lang="zh-CN" altLang="en-US"/>
          </a:p>
          <a:p>
            <a:r>
              <a:rPr lang="zh-CN" altLang="en-US"/>
              <a:t>        oneData = data.findAll("td")</a:t>
            </a:r>
            <a:endParaRPr lang="zh-CN" altLang="en-US"/>
          </a:p>
          <a:p>
            <a:r>
              <a:rPr lang="zh-CN" altLang="en-US"/>
              <a:t>        # 输出数据</a:t>
            </a:r>
            <a:endParaRPr lang="zh-CN" altLang="en-US"/>
          </a:p>
          <a:p>
            <a:r>
              <a:rPr lang="zh-CN" altLang="en-US"/>
              <a:t>        #print(oneData)</a:t>
            </a:r>
            <a:endParaRPr lang="zh-CN" altLang="en-US"/>
          </a:p>
          <a:p>
            <a:r>
              <a:rPr lang="zh-CN" altLang="en-US"/>
              <a:t># 3. 从topic为scrapy处获取到的数据，并处理</a:t>
            </a:r>
            <a:endParaRPr lang="zh-CN" altLang="en-US"/>
          </a:p>
          <a:p>
            <a:r>
              <a:rPr lang="zh-CN" altLang="en-US"/>
              <a:t>for data in consumer:</a:t>
            </a:r>
            <a:endParaRPr lang="zh-CN" altLang="en-US"/>
          </a:p>
          <a:p>
            <a:r>
              <a:rPr lang="zh-CN" altLang="en-US"/>
              <a:t>    resp = pickle.loads(data.value)</a:t>
            </a:r>
            <a:endParaRPr lang="zh-CN" altLang="en-US"/>
          </a:p>
          <a:p>
            <a:r>
              <a:rPr lang="zh-CN" altLang="en-US"/>
              <a:t>    print(f'从{resp.url}获取数据')</a:t>
            </a:r>
            <a:endParaRPr lang="zh-CN" altLang="en-US"/>
          </a:p>
          <a:p>
            <a:r>
              <a:rPr lang="zh-CN" altLang="en-US"/>
              <a:t>    # 数据处理</a:t>
            </a:r>
            <a:endParaRPr lang="zh-CN" altLang="en-US"/>
          </a:p>
          <a:p>
            <a:r>
              <a:rPr lang="zh-CN" altLang="en-US"/>
              <a:t>    scrapy(resp)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314579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消费者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侧接收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10640"/>
            <a:ext cx="2672715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44411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Kafka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10640"/>
            <a:ext cx="2217420" cy="317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97965"/>
            <a:ext cx="1096962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消费者程序先启动，等待生产者程序发送网络爬取到的数据至Topic；消费者从Topic内获取到生产者侧发送的消息后，进行数据处理，如</a:t>
            </a:r>
            <a:r>
              <a:rPr lang="zh-CN" altLang="en-US"/>
              <a:t>下图为消费者侧控制台输出。生产者一共发送了从网站爬取到的10页数据到消费者侧。</a:t>
            </a:r>
            <a:endParaRPr lang="zh-CN" altLang="en-US"/>
          </a:p>
        </p:txBody>
      </p:sp>
      <p:pic>
        <p:nvPicPr>
          <p:cNvPr id="45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35" y="2419985"/>
            <a:ext cx="6596380" cy="40601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9640" y="2761615"/>
            <a:ext cx="71685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3.3.3  </a:t>
            </a:r>
            <a:endParaRPr lang="en-US" altLang="zh-CN" sz="4800" b="1"/>
          </a:p>
          <a:p>
            <a:r>
              <a:rPr lang="en-US" altLang="zh-CN" sz="4800" b="1"/>
              <a:t>RabbitMQ</a:t>
            </a:r>
            <a:r>
              <a:rPr lang="zh-CN" altLang="en-US" sz="4800" b="1"/>
              <a:t>的</a:t>
            </a:r>
            <a:r>
              <a:rPr lang="zh-CN" altLang="en-US" sz="4800" b="1"/>
              <a:t>使用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31908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RabbitMQ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3335"/>
            <a:ext cx="2954655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24000"/>
            <a:ext cx="1116139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RabbitMQ</a:t>
            </a:r>
            <a:r>
              <a:rPr lang="en-US" altLang="zh-CN"/>
              <a:t> </a:t>
            </a:r>
            <a:r>
              <a:rPr lang="zh-CN" altLang="en-US"/>
              <a:t>是Rabbit</a:t>
            </a:r>
            <a:r>
              <a:rPr lang="en-US" altLang="zh-CN"/>
              <a:t> </a:t>
            </a:r>
            <a:r>
              <a:rPr lang="zh-CN" altLang="en-US"/>
              <a:t>科技有限公司开发的一个开源实现，面向消息的中间件。它使用Erlang语言编写；基于AMQP（Advanced Message Queue Protocol 高级消息队列协议）协议实现；具有灵活的路由、高可靠性、高扩展性的一款消息中间件。在使用</a:t>
            </a:r>
            <a:r>
              <a:rPr lang="en-US" altLang="zh-CN"/>
              <a:t>Rabbit </a:t>
            </a:r>
            <a:r>
              <a:rPr lang="zh-CN" altLang="en-US"/>
              <a:t>之前，需要确保如下</a:t>
            </a:r>
            <a:r>
              <a:rPr lang="zh-CN" altLang="en-US"/>
              <a:t>几点：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8330" y="2656205"/>
            <a:ext cx="110915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、Rabbit</a:t>
            </a:r>
            <a:r>
              <a:rPr lang="en-US" altLang="zh-CN">
                <a:sym typeface="+mn-ea"/>
              </a:rPr>
              <a:t> </a:t>
            </a:r>
            <a:r>
              <a:rPr lang="zh-CN" altLang="en-US">
                <a:sym typeface="+mn-ea"/>
              </a:rPr>
              <a:t>所依赖的Erlang  已安装完毕。通过Windows cmd工具测试，输入</a:t>
            </a:r>
            <a:r>
              <a:rPr lang="en-US" altLang="zh-CN">
                <a:sym typeface="+mn-ea"/>
              </a:rPr>
              <a:t>erlang</a:t>
            </a:r>
            <a:r>
              <a:rPr lang="zh-CN" altLang="en-US">
                <a:sym typeface="+mn-ea"/>
              </a:rPr>
              <a:t>可以查看到版本号，如下图</a:t>
            </a:r>
            <a:r>
              <a:rPr lang="zh-CN" altLang="en-US">
                <a:sym typeface="+mn-ea"/>
              </a:rPr>
              <a:t>所示：</a:t>
            </a:r>
            <a:endParaRPr lang="zh-CN" altLang="en-US">
              <a:sym typeface="+mn-ea"/>
            </a:endParaRPr>
          </a:p>
        </p:txBody>
      </p:sp>
      <p:pic>
        <p:nvPicPr>
          <p:cNvPr id="23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160" y="3315970"/>
            <a:ext cx="5462270" cy="28263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22567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安装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Pika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83335"/>
            <a:ext cx="1934845" cy="3048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61160"/>
            <a:ext cx="33642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</a:t>
            </a:r>
            <a:r>
              <a:rPr lang="en-US" altLang="zh-CN">
                <a:sym typeface="+mn-ea"/>
              </a:rPr>
              <a:t>RabbitMQ </a:t>
            </a:r>
            <a:r>
              <a:rPr lang="zh-CN" altLang="en-US">
                <a:sym typeface="+mn-ea"/>
              </a:rPr>
              <a:t>已安装完毕</a:t>
            </a:r>
            <a:endParaRPr lang="zh-CN" altLang="en-US">
              <a:sym typeface="+mn-ea"/>
            </a:endParaRPr>
          </a:p>
        </p:txBody>
      </p:sp>
      <p:pic>
        <p:nvPicPr>
          <p:cNvPr id="13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2213610"/>
            <a:ext cx="4777740" cy="31362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43625" y="1661160"/>
            <a:ext cx="22326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、安装</a:t>
            </a:r>
            <a:r>
              <a:rPr lang="en-US" altLang="zh-CN">
                <a:sym typeface="+mn-ea"/>
              </a:rPr>
              <a:t>Pika </a:t>
            </a:r>
            <a:r>
              <a:rPr lang="zh-CN" altLang="en-US">
                <a:sym typeface="+mn-ea"/>
              </a:rPr>
              <a:t>库</a:t>
            </a:r>
            <a:endParaRPr lang="zh-CN" altLang="en-US">
              <a:sym typeface="+mn-ea"/>
            </a:endParaRPr>
          </a:p>
        </p:txBody>
      </p:sp>
      <p:pic>
        <p:nvPicPr>
          <p:cNvPr id="40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25" y="2214245"/>
            <a:ext cx="5623560" cy="31356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 fontScale="8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RabbitMQ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生产者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-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消费者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模型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74445"/>
            <a:ext cx="3938270" cy="3937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488440"/>
            <a:ext cx="104597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en-US" altLang="zh-CN"/>
              <a:t>RabbitMQ完成程序之间的消息通信，本质上讲就是一个生产数据：往消息队列内存放数据；一个使用数据：监听并处理消息队列内的数据；即生产者-消费者模型。所以在编写代码的时候需要关注以下几点 RabbitMQ </a:t>
            </a:r>
            <a:r>
              <a:rPr lang="zh-CN" altLang="en-US"/>
              <a:t>的基本相关</a:t>
            </a:r>
            <a:r>
              <a:rPr lang="zh-CN" altLang="en-US"/>
              <a:t>概念：</a:t>
            </a:r>
            <a:endParaRPr lang="zh-CN" altLang="en-US"/>
          </a:p>
          <a:p>
            <a:pPr indent="457200"/>
            <a:r>
              <a:rPr lang="en-US" altLang="zh-CN"/>
              <a:t>1</a:t>
            </a:r>
            <a:r>
              <a:rPr lang="zh-CN" altLang="en-US"/>
              <a:t>、声明队列：通过一些参数的指定创建队列；</a:t>
            </a:r>
            <a:endParaRPr lang="zh-CN" altLang="en-US"/>
          </a:p>
          <a:p>
            <a:pPr indent="457200"/>
            <a:r>
              <a:rPr lang="en-US" altLang="zh-CN"/>
              <a:t>2</a:t>
            </a:r>
            <a:r>
              <a:rPr lang="zh-CN" altLang="en-US"/>
              <a:t>、生产数据：生产者将数据存放入消息队列；</a:t>
            </a:r>
            <a:endParaRPr lang="zh-CN" altLang="en-US"/>
          </a:p>
          <a:p>
            <a:pPr indent="457200"/>
            <a:r>
              <a:rPr lang="en-US" altLang="zh-CN"/>
              <a:t>3</a:t>
            </a:r>
            <a:r>
              <a:rPr lang="zh-CN" altLang="en-US"/>
              <a:t>、消费数据：消费者往消息队列中获取数据；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08330" y="3477895"/>
            <a:ext cx="898588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以下为实现RabbitMQ生产者-消费者模型的基本代码实例</a:t>
            </a:r>
            <a:r>
              <a:rPr lang="en-US" altLang="zh-CN"/>
              <a:t>,</a:t>
            </a:r>
            <a:r>
              <a:rPr lang="zh-CN" altLang="en-US"/>
              <a:t>消费者侧代码如下：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9135" y="3942715"/>
            <a:ext cx="6141085" cy="291528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import pika</a:t>
            </a:r>
            <a:endParaRPr lang="zh-CN" altLang="en-US"/>
          </a:p>
          <a:p>
            <a:r>
              <a:rPr lang="zh-CN" altLang="en-US"/>
              <a:t># 1.建立RabbitMQ连接；</a:t>
            </a:r>
            <a:endParaRPr lang="zh-CN" altLang="en-US"/>
          </a:p>
          <a:p>
            <a:r>
              <a:rPr lang="zh-CN" altLang="en-US"/>
              <a:t>connection = pika.BlockingConnection(</a:t>
            </a:r>
            <a:endParaRPr lang="zh-CN" altLang="en-US"/>
          </a:p>
          <a:p>
            <a:r>
              <a:rPr lang="zh-CN" altLang="en-US"/>
              <a:t>    pika.ConnectionParameters('127.0.0.1')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# 2.声明频道对象；</a:t>
            </a:r>
            <a:endParaRPr lang="zh-CN" altLang="en-US"/>
          </a:p>
          <a:p>
            <a:r>
              <a:rPr lang="zh-CN" altLang="en-US"/>
              <a:t>channel = connection.channel()</a:t>
            </a:r>
            <a:endParaRPr lang="zh-CN" altLang="en-US"/>
          </a:p>
          <a:p>
            <a:r>
              <a:rPr lang="zh-CN" altLang="en-US"/>
              <a:t># 3.声明Hello world的队列；</a:t>
            </a:r>
            <a:endParaRPr lang="zh-CN" altLang="en-US"/>
          </a:p>
          <a:p>
            <a:r>
              <a:rPr lang="zh-CN" altLang="en-US"/>
              <a:t>queueName = 'Hello World'</a:t>
            </a:r>
            <a:endParaRPr lang="zh-CN" altLang="en-US"/>
          </a:p>
          <a:p>
            <a:r>
              <a:rPr lang="zh-CN" altLang="en-US"/>
              <a:t>channel.queue_declare(queue=queueName)</a:t>
            </a:r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54508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消费者侧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92860"/>
            <a:ext cx="237172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9135" y="1598930"/>
            <a:ext cx="6096000" cy="424624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4. 回调函数, 输出接收到的消息；</a:t>
            </a:r>
            <a:endParaRPr lang="zh-CN" altLang="en-US"/>
          </a:p>
          <a:p>
            <a:r>
              <a:rPr lang="zh-CN" altLang="en-US"/>
              <a:t>def callback(ch, method, properties, body):</a:t>
            </a:r>
            <a:endParaRPr lang="zh-CN" altLang="en-US"/>
          </a:p>
          <a:p>
            <a:r>
              <a:rPr lang="zh-CN" altLang="en-US"/>
              <a:t>    print(" 接收到： %r" % body.decode())</a:t>
            </a:r>
            <a:endParaRPr lang="zh-CN" altLang="en-US"/>
          </a:p>
          <a:p>
            <a:r>
              <a:rPr lang="zh-CN" altLang="en-US"/>
              <a:t># 5. 接收消息队列数据；</a:t>
            </a:r>
            <a:endParaRPr lang="zh-CN" altLang="en-US"/>
          </a:p>
          <a:p>
            <a:r>
              <a:rPr lang="zh-CN" altLang="en-US"/>
              <a:t>channel.basic_consume(</a:t>
            </a:r>
            <a:endParaRPr lang="zh-CN" altLang="en-US"/>
          </a:p>
          <a:p>
            <a:r>
              <a:rPr lang="zh-CN" altLang="en-US"/>
              <a:t>    # 消息队列名称</a:t>
            </a:r>
            <a:endParaRPr lang="zh-CN" altLang="en-US"/>
          </a:p>
          <a:p>
            <a:r>
              <a:rPr lang="zh-CN" altLang="en-US"/>
              <a:t>    queue=queueName,</a:t>
            </a:r>
            <a:endParaRPr lang="zh-CN" altLang="en-US"/>
          </a:p>
          <a:p>
            <a:r>
              <a:rPr lang="zh-CN" altLang="en-US"/>
              <a:t>    # 消费者获取到数据后，自动发送确认信息给消息队列；</a:t>
            </a:r>
            <a:endParaRPr lang="zh-CN" altLang="en-US"/>
          </a:p>
          <a:p>
            <a:r>
              <a:rPr lang="zh-CN" altLang="en-US"/>
              <a:t>    auto_ack=True,</a:t>
            </a:r>
            <a:endParaRPr lang="zh-CN" altLang="en-US"/>
          </a:p>
          <a:p>
            <a:r>
              <a:rPr lang="zh-CN" altLang="en-US"/>
              <a:t>    # 调用回调函数callback；</a:t>
            </a:r>
            <a:endParaRPr lang="zh-CN" altLang="en-US"/>
          </a:p>
          <a:p>
            <a:r>
              <a:rPr lang="zh-CN" altLang="en-US"/>
              <a:t>    on_message_callback=callback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print('等待获取数据，按Ctrl+C 退出')</a:t>
            </a:r>
            <a:endParaRPr lang="zh-CN" altLang="en-US"/>
          </a:p>
          <a:p>
            <a:r>
              <a:rPr lang="zh-CN" altLang="en-US"/>
              <a:t># 启用</a:t>
            </a:r>
            <a:endParaRPr lang="zh-CN" altLang="en-US"/>
          </a:p>
          <a:p>
            <a:r>
              <a:rPr lang="zh-CN" altLang="en-US"/>
              <a:t>channel.start_consuming()</a:t>
            </a:r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13487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生产侧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代码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292860"/>
            <a:ext cx="1924685" cy="2095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330" y="1663700"/>
            <a:ext cx="6096000" cy="507746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import pika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# 1.建立RabbitMQ连接</a:t>
            </a:r>
            <a:endParaRPr lang="zh-CN" altLang="en-US"/>
          </a:p>
          <a:p>
            <a:r>
              <a:rPr lang="zh-CN" altLang="en-US">
                <a:sym typeface="+mn-ea"/>
              </a:rPr>
              <a:t>connection = pika.BlockingConnection(</a:t>
            </a:r>
            <a:endParaRPr lang="zh-CN" altLang="en-US"/>
          </a:p>
          <a:p>
            <a:r>
              <a:rPr lang="zh-CN" altLang="en-US">
                <a:sym typeface="+mn-ea"/>
              </a:rPr>
              <a:t>    pika.ConnectionParameters('127.0.0.1')</a:t>
            </a:r>
            <a:endParaRPr lang="zh-CN" altLang="en-US"/>
          </a:p>
          <a:p>
            <a:r>
              <a:rPr lang="zh-CN" altLang="en-US">
                <a:sym typeface="+mn-ea"/>
              </a:rPr>
              <a:t>)</a:t>
            </a:r>
            <a:endParaRPr lang="zh-CN" altLang="en-US"/>
          </a:p>
          <a:p>
            <a:r>
              <a:rPr lang="zh-CN" altLang="en-US">
                <a:sym typeface="+mn-ea"/>
              </a:rPr>
              <a:t># 2.声明频道对象</a:t>
            </a:r>
            <a:endParaRPr lang="zh-CN" altLang="en-US"/>
          </a:p>
          <a:p>
            <a:r>
              <a:rPr lang="zh-CN" altLang="en-US">
                <a:sym typeface="+mn-ea"/>
              </a:rPr>
              <a:t>channel = connection.channel()</a:t>
            </a:r>
            <a:endParaRPr lang="zh-CN" altLang="en-US"/>
          </a:p>
          <a:p>
            <a:r>
              <a:rPr lang="zh-CN" altLang="en-US">
                <a:sym typeface="+mn-ea"/>
              </a:rPr>
              <a:t># 3.声明Hello World的队列</a:t>
            </a:r>
            <a:endParaRPr lang="zh-CN" altLang="en-US"/>
          </a:p>
          <a:p>
            <a:r>
              <a:rPr lang="zh-CN" altLang="en-US">
                <a:sym typeface="+mn-ea"/>
              </a:rPr>
              <a:t>queueName = 'Hello World'</a:t>
            </a:r>
            <a:endParaRPr lang="zh-CN" altLang="en-US"/>
          </a:p>
          <a:p>
            <a:r>
              <a:rPr lang="zh-CN" altLang="en-US">
                <a:sym typeface="+mn-ea"/>
              </a:rPr>
              <a:t>channel.queue_declare(queue=queueName)</a:t>
            </a:r>
            <a:endParaRPr lang="zh-CN" altLang="en-US"/>
          </a:p>
          <a:p>
            <a:r>
              <a:rPr lang="zh-CN" altLang="en-US">
                <a:sym typeface="+mn-ea"/>
              </a:rPr>
              <a:t># 4.调用Channel的basic_publish方法，往Hello World队列内放入了"您好，世界！"的消息</a:t>
            </a:r>
            <a:endParaRPr lang="zh-CN" altLang="en-US"/>
          </a:p>
          <a:p>
            <a:r>
              <a:rPr lang="zh-CN" altLang="en-US">
                <a:sym typeface="+mn-ea"/>
              </a:rPr>
              <a:t>channel.basic_publish(</a:t>
            </a:r>
            <a:endParaRPr lang="zh-CN" altLang="en-US"/>
          </a:p>
          <a:p>
            <a:r>
              <a:rPr lang="zh-CN" altLang="en-US">
                <a:sym typeface="+mn-ea"/>
              </a:rPr>
              <a:t>    exchange='',</a:t>
            </a:r>
            <a:endParaRPr lang="zh-CN" altLang="en-US"/>
          </a:p>
          <a:p>
            <a:r>
              <a:rPr lang="zh-CN" altLang="en-US">
                <a:sym typeface="+mn-ea"/>
              </a:rPr>
              <a:t>    routing_key=queueName,</a:t>
            </a:r>
            <a:endParaRPr lang="zh-CN" altLang="en-US"/>
          </a:p>
          <a:p>
            <a:r>
              <a:rPr lang="zh-CN" altLang="en-US">
                <a:sym typeface="+mn-ea"/>
              </a:rPr>
              <a:t>    body='您好，世界！'</a:t>
            </a:r>
            <a:endParaRPr lang="zh-CN" altLang="en-US"/>
          </a:p>
          <a:p>
            <a:r>
              <a:rPr lang="zh-CN" altLang="en-US">
                <a:sym typeface="+mn-ea"/>
              </a:rPr>
              <a:t>)</a:t>
            </a:r>
            <a:endParaRPr lang="zh-CN" altLang="en-US"/>
          </a:p>
          <a:p>
            <a:r>
              <a:rPr lang="zh-CN" altLang="en-US">
                <a:sym typeface="+mn-ea"/>
              </a:rPr>
              <a:t>print("发送：您好，世界！")</a:t>
            </a:r>
            <a:endParaRPr lang="zh-CN" altLang="en-US">
              <a:sym typeface="+mn-ea"/>
            </a:endParaRPr>
          </a:p>
        </p:txBody>
      </p:sp>
      <p:pic>
        <p:nvPicPr>
          <p:cNvPr id="41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9430" y="2651760"/>
            <a:ext cx="5257800" cy="11709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69430" y="2174875"/>
            <a:ext cx="2575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生产者侧运行</a:t>
            </a:r>
            <a:r>
              <a:rPr lang="zh-CN" altLang="en-US"/>
              <a:t>结果：</a:t>
            </a:r>
            <a:endParaRPr lang="zh-CN" altLang="en-US"/>
          </a:p>
        </p:txBody>
      </p:sp>
      <p:pic>
        <p:nvPicPr>
          <p:cNvPr id="42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9430" y="4550093"/>
            <a:ext cx="5295900" cy="15157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69430" y="4140200"/>
            <a:ext cx="24282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消费者侧运行</a:t>
            </a:r>
            <a:r>
              <a:rPr lang="zh-CN" altLang="en-US"/>
              <a:t>结果：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9444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生产者爬取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01750"/>
            <a:ext cx="267271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87805"/>
            <a:ext cx="71488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生产者负责网络爬取数据，向消息队列发送数据。代码如下：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942465"/>
            <a:ext cx="6096000" cy="479996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pika</a:t>
            </a:r>
            <a:endParaRPr lang="zh-CN" altLang="en-US"/>
          </a:p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import pickle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1.建立RabbitMQ连接</a:t>
            </a:r>
            <a:endParaRPr lang="zh-CN" altLang="en-US"/>
          </a:p>
          <a:p>
            <a:r>
              <a:rPr lang="zh-CN" altLang="en-US"/>
              <a:t>connection = pika.BlockingConnection(</a:t>
            </a:r>
            <a:endParaRPr lang="zh-CN" altLang="en-US"/>
          </a:p>
          <a:p>
            <a:r>
              <a:rPr lang="zh-CN" altLang="en-US"/>
              <a:t>    pika.ConnectionParameters(host='127.0.0.1')</a:t>
            </a:r>
            <a:endParaRPr lang="zh-CN" altLang="en-US"/>
          </a:p>
          <a:p>
            <a:r>
              <a:rPr lang="zh-CN" altLang="en-US"/>
              <a:t>)	</a:t>
            </a:r>
            <a:endParaRPr lang="zh-CN" altLang="en-US"/>
          </a:p>
          <a:p>
            <a:r>
              <a:rPr lang="zh-CN" altLang="en-US"/>
              <a:t># 2.声明频道对象</a:t>
            </a:r>
            <a:endParaRPr lang="zh-CN" altLang="en-US"/>
          </a:p>
          <a:p>
            <a:r>
              <a:rPr lang="zh-CN" altLang="en-US"/>
              <a:t>channel = connection.channel()</a:t>
            </a:r>
            <a:endParaRPr lang="zh-CN" altLang="en-US"/>
          </a:p>
          <a:p>
            <a:r>
              <a:rPr lang="zh-CN" altLang="en-US"/>
              <a:t># 3.声明scrapy的队列</a:t>
            </a:r>
            <a:endParaRPr lang="zh-CN" altLang="en-US"/>
          </a:p>
          <a:p>
            <a:r>
              <a:rPr lang="zh-CN" altLang="en-US"/>
              <a:t>queueName = 'scrapy'</a:t>
            </a:r>
            <a:endParaRPr lang="zh-CN" altLang="en-US"/>
          </a:p>
          <a:p>
            <a:r>
              <a:rPr lang="zh-CN" altLang="en-US"/>
              <a:t>channel.queue_declare(queue=queueName, durable=True)</a:t>
            </a:r>
            <a:endParaRPr lang="zh-CN" altLang="en-US"/>
          </a:p>
          <a:p>
            <a:r>
              <a:rPr lang="zh-CN" altLang="en-US"/>
              <a:t># 4.调用Channel的basic_publish方法，往scrapy队列内发送网络爬取到的Response信息</a:t>
            </a:r>
            <a:endParaRPr lang="zh-CN" altLang="en-US"/>
          </a:p>
          <a:p>
            <a:r>
              <a:rPr lang="zh-CN" altLang="en-US"/>
              <a:t>total = 10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677035"/>
            <a:ext cx="6096000" cy="424624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for i in range(1, total+1):</a:t>
            </a:r>
            <a:endParaRPr lang="zh-CN" altLang="en-US"/>
          </a:p>
          <a:p>
            <a:r>
              <a:rPr lang="zh-CN" altLang="en-US"/>
              <a:t>    url = f'http://www.techlabplt.com:8080/BD-PC/priceList?pageId={i}'</a:t>
            </a:r>
            <a:endParaRPr lang="zh-CN" altLang="en-US"/>
          </a:p>
          <a:p>
            <a:r>
              <a:rPr lang="zh-CN" altLang="en-US"/>
              <a:t>    response = requests.get(url)</a:t>
            </a:r>
            <a:endParaRPr lang="zh-CN" altLang="en-US"/>
          </a:p>
          <a:p>
            <a:r>
              <a:rPr lang="zh-CN" altLang="en-US"/>
              <a:t>    channel.basic_publish(</a:t>
            </a:r>
            <a:endParaRPr lang="zh-CN" altLang="en-US"/>
          </a:p>
          <a:p>
            <a:r>
              <a:rPr lang="zh-CN" altLang="en-US"/>
              <a:t>        exchange='',</a:t>
            </a:r>
            <a:endParaRPr lang="zh-CN" altLang="en-US"/>
          </a:p>
          <a:p>
            <a:r>
              <a:rPr lang="zh-CN" altLang="en-US"/>
              <a:t>        routing_key=queueName,</a:t>
            </a:r>
            <a:endParaRPr lang="zh-CN" altLang="en-US"/>
          </a:p>
          <a:p>
            <a:r>
              <a:rPr lang="zh-CN" altLang="en-US"/>
              <a:t>        # 队列持久化存储</a:t>
            </a:r>
            <a:endParaRPr lang="zh-CN" altLang="en-US"/>
          </a:p>
          <a:p>
            <a:r>
              <a:rPr lang="zh-CN" altLang="en-US"/>
              <a:t>        properties=pika.BasicProperties(</a:t>
            </a:r>
            <a:endParaRPr lang="zh-CN" altLang="en-US"/>
          </a:p>
          <a:p>
            <a:r>
              <a:rPr lang="zh-CN" altLang="en-US"/>
              <a:t>            delivery_mode=2</a:t>
            </a:r>
            <a:endParaRPr lang="zh-CN" altLang="en-US"/>
          </a:p>
          <a:p>
            <a:r>
              <a:rPr lang="zh-CN" altLang="en-US"/>
              <a:t>        ),</a:t>
            </a:r>
            <a:endParaRPr lang="zh-CN" altLang="en-US"/>
          </a:p>
          <a:p>
            <a:r>
              <a:rPr lang="zh-CN" altLang="en-US"/>
              <a:t>        # 把对象序列化后以bytes对象返回。</a:t>
            </a:r>
            <a:endParaRPr lang="zh-CN" altLang="en-US"/>
          </a:p>
          <a:p>
            <a:r>
              <a:rPr lang="zh-CN" altLang="en-US"/>
              <a:t>        body=pickle.dumps(response)</a:t>
            </a:r>
            <a:endParaRPr lang="zh-CN" altLang="en-US"/>
          </a:p>
          <a:p>
            <a:r>
              <a:rPr lang="zh-CN" altLang="en-US"/>
              <a:t>    )</a:t>
            </a:r>
            <a:endParaRPr lang="zh-CN" altLang="en-US"/>
          </a:p>
          <a:p>
            <a:r>
              <a:rPr lang="zh-CN" altLang="en-US"/>
              <a:t>    print(f'发送从{response.url}得到的数据至消息队列')</a:t>
            </a:r>
            <a:endParaRPr lang="zh-CN" altLang="en-US"/>
          </a:p>
        </p:txBody>
      </p:sp>
      <p:pic>
        <p:nvPicPr>
          <p:cNvPr id="18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705" y="3937000"/>
            <a:ext cx="5274310" cy="19862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83705" y="3445510"/>
            <a:ext cx="3019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生产侧的运行结果</a:t>
            </a:r>
            <a:r>
              <a:rPr lang="zh-CN" altLang="en-US"/>
              <a:t>如下图：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9444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生产者爬取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67271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140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3.3    </a:t>
            </a:r>
            <a:r>
              <a:rPr lang="zh-CN" altLang="en-US" sz="4800" b="1"/>
              <a:t>中间件的</a:t>
            </a:r>
            <a:r>
              <a:rPr lang="zh-CN" altLang="en-US" sz="4800" b="1"/>
              <a:t>使用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13840"/>
            <a:ext cx="7715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消费者从消息队列获取数据后，进行数据处理。以下是代码实现：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1922780"/>
            <a:ext cx="6653530" cy="479615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import pika</a:t>
            </a:r>
            <a:endParaRPr lang="zh-CN" altLang="en-US"/>
          </a:p>
          <a:p>
            <a:r>
              <a:rPr lang="zh-CN" altLang="en-US"/>
              <a:t>import pickle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import time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1.建立RabbitMQ连接</a:t>
            </a:r>
            <a:endParaRPr lang="zh-CN" altLang="en-US"/>
          </a:p>
          <a:p>
            <a:r>
              <a:rPr lang="zh-CN" altLang="en-US"/>
              <a:t>connection = pika.BlockingConnection(</a:t>
            </a:r>
            <a:endParaRPr lang="zh-CN" altLang="en-US"/>
          </a:p>
          <a:p>
            <a:r>
              <a:rPr lang="zh-CN" altLang="en-US"/>
              <a:t>    pika.ConnectionParameters(host='127.0.0.1')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# 2.声明频道对象</a:t>
            </a:r>
            <a:endParaRPr lang="zh-CN" altLang="en-US"/>
          </a:p>
          <a:p>
            <a:r>
              <a:rPr lang="zh-CN" altLang="en-US"/>
              <a:t>channel = connection.channel()</a:t>
            </a:r>
            <a:endParaRPr lang="zh-CN" altLang="en-US"/>
          </a:p>
          <a:p>
            <a:r>
              <a:rPr lang="zh-CN" altLang="en-US"/>
              <a:t># 3.声明scrapy的队列</a:t>
            </a:r>
            <a:endParaRPr lang="zh-CN" altLang="en-US"/>
          </a:p>
          <a:p>
            <a:r>
              <a:rPr lang="zh-CN" altLang="en-US"/>
              <a:t>queueName = 'scrapy'</a:t>
            </a:r>
            <a:endParaRPr lang="zh-CN" altLang="en-US"/>
          </a:p>
          <a:p>
            <a:r>
              <a:rPr lang="zh-CN" altLang="en-US"/>
              <a:t>channel.queue_declare(queue=queueName, durable=True)</a:t>
            </a:r>
            <a:endParaRPr lang="zh-CN" altLang="en-US"/>
          </a:p>
          <a:p>
            <a:r>
              <a:rPr lang="zh-CN" altLang="en-US">
                <a:sym typeface="+mn-ea"/>
              </a:rPr>
              <a:t># 4.进行数据处理</a:t>
            </a:r>
            <a:endParaRPr lang="zh-CN" altLang="en-US"/>
          </a:p>
          <a:p>
            <a:r>
              <a:rPr lang="zh-CN" altLang="en-US">
                <a:sym typeface="+mn-ea"/>
              </a:rPr>
              <a:t>def scrapy(response):</a:t>
            </a:r>
            <a:endParaRPr lang="zh-CN" altLang="en-US"/>
          </a:p>
          <a:p>
            <a:r>
              <a:rPr lang="zh-CN" altLang="en-US">
                <a:sym typeface="+mn-ea"/>
              </a:rPr>
              <a:t>    print(f'进行数据处理')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9444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消费者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67271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93215"/>
            <a:ext cx="6096000" cy="485267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>
                <a:sym typeface="+mn-ea"/>
              </a:rPr>
              <a:t>    # 把页面源代码交给BeautifulSoup进行处理，生成BS对象并指定html解析器</a:t>
            </a:r>
            <a:endParaRPr lang="zh-CN" altLang="en-US"/>
          </a:p>
          <a:p>
            <a:r>
              <a:rPr lang="zh-CN" altLang="en-US">
                <a:sym typeface="+mn-ea"/>
              </a:rPr>
              <a:t>    pageHtml = BeautifulSoup(response.text, "html.parser")</a:t>
            </a:r>
            <a:endParaRPr lang="zh-CN" altLang="en-US"/>
          </a:p>
          <a:p>
            <a:r>
              <a:rPr lang="zh-CN" altLang="en-US">
                <a:sym typeface="+mn-ea"/>
              </a:rPr>
              <a:t>    # 获取html内的div，div的class为tbl-body。里面包含着需要爬取的数据</a:t>
            </a:r>
            <a:endParaRPr lang="zh-CN" altLang="en-US"/>
          </a:p>
          <a:p>
            <a:r>
              <a:rPr lang="zh-CN" altLang="en-US">
                <a:sym typeface="+mn-ea"/>
              </a:rPr>
              <a:t>    tableDiv = pageHtml.find("div", attrs={"class": "tbl-body"})</a:t>
            </a:r>
            <a:endParaRPr lang="zh-CN" altLang="en-US"/>
          </a:p>
          <a:p>
            <a:r>
              <a:rPr lang="zh-CN" altLang="en-US">
                <a:sym typeface="+mn-ea"/>
              </a:rPr>
              <a:t>    # 获取所有的tr</a:t>
            </a:r>
            <a:endParaRPr lang="zh-CN" altLang="en-US"/>
          </a:p>
          <a:p>
            <a:r>
              <a:rPr lang="zh-CN" altLang="en-US">
                <a:sym typeface="+mn-ea"/>
              </a:rPr>
              <a:t>    dataDiv = tableDiv.findAll("tr")</a:t>
            </a:r>
            <a:endParaRPr lang="zh-CN" altLang="en-US"/>
          </a:p>
          <a:p>
            <a:r>
              <a:rPr lang="zh-CN" altLang="en-US">
                <a:sym typeface="+mn-ea"/>
              </a:rPr>
              <a:t>    # 删除第一个表头数据</a:t>
            </a:r>
            <a:endParaRPr lang="zh-CN" altLang="en-US"/>
          </a:p>
          <a:p>
            <a:r>
              <a:rPr lang="zh-CN" altLang="en-US">
                <a:sym typeface="+mn-ea"/>
              </a:rPr>
              <a:t>    del (dataDiv[0])</a:t>
            </a:r>
            <a:endParaRPr lang="zh-CN" altLang="en-US"/>
          </a:p>
          <a:p>
            <a:r>
              <a:rPr lang="zh-CN" altLang="en-US">
                <a:sym typeface="+mn-ea"/>
              </a:rPr>
              <a:t>    # 数据信息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for data in dataDiv:</a:t>
            </a:r>
            <a:endParaRPr lang="zh-CN" altLang="en-US"/>
          </a:p>
          <a:p>
            <a:r>
              <a:rPr lang="zh-CN" altLang="en-US">
                <a:sym typeface="+mn-ea"/>
              </a:rPr>
              <a:t>        # 得到每一行中的每一列</a:t>
            </a:r>
            <a:endParaRPr lang="zh-CN" altLang="en-US"/>
          </a:p>
          <a:p>
            <a:r>
              <a:rPr lang="zh-CN" altLang="en-US">
                <a:sym typeface="+mn-ea"/>
              </a:rPr>
              <a:t>        oneData = data.findAll("td")</a:t>
            </a:r>
            <a:endParaRPr lang="zh-CN" altLang="en-US"/>
          </a:p>
          <a:p>
            <a:r>
              <a:rPr lang="zh-CN" altLang="en-US">
                <a:sym typeface="+mn-ea"/>
              </a:rPr>
              <a:t>        # 输出数据</a:t>
            </a:r>
            <a:endParaRPr lang="zh-CN" altLang="en-US"/>
          </a:p>
          <a:p>
            <a:r>
              <a:rPr lang="zh-CN" altLang="en-US">
                <a:sym typeface="+mn-ea"/>
              </a:rPr>
              <a:t>        # print(oneData)</a:t>
            </a:r>
            <a:endParaRPr lang="zh-CN" altLang="en-US"/>
          </a:p>
          <a:p>
            <a:endParaRPr lang="zh-CN" altLang="en-US">
              <a:sym typeface="+mn-ea"/>
            </a:endParaRPr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9444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消费者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67271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83055"/>
            <a:ext cx="6096000" cy="369252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while True:</a:t>
            </a:r>
            <a:endParaRPr lang="zh-CN" altLang="en-US"/>
          </a:p>
          <a:p>
            <a:r>
              <a:rPr lang="zh-CN" altLang="en-US"/>
              <a:t>    method_frame, header_frame, body = channel.basic_get(</a:t>
            </a:r>
            <a:endParaRPr lang="zh-CN" altLang="en-US"/>
          </a:p>
          <a:p>
            <a:r>
              <a:rPr lang="zh-CN" altLang="en-US"/>
              <a:t>        queue=queueName, auto_ack=True</a:t>
            </a:r>
            <a:endParaRPr lang="zh-CN" altLang="en-US"/>
          </a:p>
          <a:p>
            <a:r>
              <a:rPr lang="zh-CN" altLang="en-US"/>
              <a:t>    )</a:t>
            </a:r>
            <a:endParaRPr lang="zh-CN" altLang="en-US"/>
          </a:p>
          <a:p>
            <a:r>
              <a:rPr lang="zh-CN" altLang="en-US"/>
              <a:t>    if body:</a:t>
            </a:r>
            <a:endParaRPr lang="zh-CN" altLang="en-US"/>
          </a:p>
          <a:p>
            <a:r>
              <a:rPr lang="zh-CN" altLang="en-US"/>
              <a:t>        # 从bytes对象中读取一个反序列化对象，并返回其重组后的对象；</a:t>
            </a:r>
            <a:endParaRPr lang="zh-CN" altLang="en-US"/>
          </a:p>
          <a:p>
            <a:r>
              <a:rPr lang="zh-CN" altLang="en-US"/>
              <a:t>        resp = pickle.loads(body)</a:t>
            </a:r>
            <a:endParaRPr lang="zh-CN" altLang="en-US"/>
          </a:p>
          <a:p>
            <a:r>
              <a:rPr lang="zh-CN" altLang="en-US"/>
              <a:t>        print(f'从{resp.url}获取数据')</a:t>
            </a:r>
            <a:endParaRPr lang="zh-CN" altLang="en-US"/>
          </a:p>
          <a:p>
            <a:r>
              <a:rPr lang="zh-CN" altLang="en-US"/>
              <a:t>        # 进行数据分析</a:t>
            </a:r>
            <a:endParaRPr lang="zh-CN" altLang="en-US"/>
          </a:p>
          <a:p>
            <a:r>
              <a:rPr lang="zh-CN" altLang="en-US"/>
              <a:t>        scrapy(resp)</a:t>
            </a:r>
            <a:endParaRPr lang="zh-CN" altLang="en-US"/>
          </a:p>
          <a:p>
            <a:r>
              <a:rPr lang="zh-CN" altLang="en-US"/>
              <a:t>    time.sleep(1)</a:t>
            </a:r>
            <a:endParaRPr lang="zh-CN" altLang="en-US"/>
          </a:p>
        </p:txBody>
      </p:sp>
      <p:pic>
        <p:nvPicPr>
          <p:cNvPr id="28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4330" y="3489325"/>
            <a:ext cx="5274310" cy="2542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82435" y="3028315"/>
            <a:ext cx="32461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消费侧的运行结果</a:t>
            </a:r>
            <a:r>
              <a:rPr lang="zh-CN" altLang="en-US"/>
              <a:t>如下图：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9444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消费者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获取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67271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996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3.3.4    </a:t>
            </a:r>
            <a:r>
              <a:rPr lang="zh-CN" altLang="en-US" sz="4800" b="1"/>
              <a:t>任务</a:t>
            </a:r>
            <a:r>
              <a:rPr lang="zh-CN" altLang="en-US" sz="4800" b="1"/>
              <a:t>实施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17608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99135" y="1313815"/>
            <a:ext cx="14700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52880"/>
            <a:ext cx="10299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通过Requests爬取（http://www.techlabplt.com:8080/BD-PC/proxy.html）的标题和内部数据，并将数据存入Redis内，代码</a:t>
            </a:r>
            <a:r>
              <a:rPr lang="zh-CN" altLang="en-US"/>
              <a:t>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098040"/>
            <a:ext cx="6314440" cy="4760595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noAutofit/>
          </a:bodyPr>
          <a:p>
            <a:r>
              <a:rPr lang="zh-CN" altLang="en-US"/>
              <a:t>import redis</a:t>
            </a:r>
            <a:endParaRPr lang="zh-CN" altLang="en-US"/>
          </a:p>
          <a:p>
            <a:r>
              <a:rPr lang="zh-CN" altLang="en-US"/>
              <a:t>import requests</a:t>
            </a:r>
            <a:endParaRPr lang="zh-CN" altLang="en-US"/>
          </a:p>
          <a:p>
            <a:r>
              <a:rPr lang="zh-CN" altLang="en-US"/>
              <a:t>from bs4 import BeautifulSoup</a:t>
            </a:r>
            <a:endParaRPr lang="zh-CN" altLang="en-US"/>
          </a:p>
          <a:p>
            <a:r>
              <a:rPr lang="zh-CN" altLang="en-US"/>
              <a:t># 导入lxml的etree模块</a:t>
            </a:r>
            <a:endParaRPr lang="zh-CN" altLang="en-US"/>
          </a:p>
          <a:p>
            <a:r>
              <a:rPr lang="zh-CN" altLang="en-US"/>
              <a:t>from lxml import etree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headers={"User-Agent": "Mozilla/5.0 (Windows NT 10.0; Win64; x64) AppleWebKit/537.36 (KHTML, like Gecko) Chrome/112.0.0.0 Safari/537.36"}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url = 'http://www.techlabplt.com:8080/BD-PC/proxy.html'</a:t>
            </a:r>
            <a:endParaRPr lang="zh-CN" altLang="en-US"/>
          </a:p>
          <a:p>
            <a:r>
              <a:rPr lang="zh-CN" altLang="en-US"/>
              <a:t>response = requests.get(url=url, headers=headers)</a:t>
            </a:r>
            <a:endParaRPr lang="zh-CN" altLang="en-US"/>
          </a:p>
          <a:p>
            <a:r>
              <a:rPr lang="zh-CN" altLang="en-US"/>
              <a:t>response.encoding='utf-8'</a:t>
            </a:r>
            <a:endParaRPr lang="zh-CN" altLang="en-US"/>
          </a:p>
          <a:p>
            <a:r>
              <a:rPr lang="zh-CN" altLang="en-US"/>
              <a:t>html = etree.HTML(response.text)</a:t>
            </a:r>
            <a:endParaRPr lang="zh-CN" altLang="en-US"/>
          </a:p>
          <a:p>
            <a:r>
              <a:rPr lang="zh-CN" altLang="en-US"/>
              <a:t>r = redis.StrictRedis(</a:t>
            </a:r>
            <a:endParaRPr lang="zh-CN" altLang="en-US"/>
          </a:p>
          <a:p>
            <a:r>
              <a:rPr lang="zh-CN" altLang="en-US"/>
              <a:t>    # Redis数据库的IP地址，127.0.0.1（代表本地）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449705"/>
            <a:ext cx="609600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Redis数据库服务的端口号；默认端口号27017</a:t>
            </a:r>
            <a:endParaRPr lang="zh-CN" altLang="en-US"/>
          </a:p>
          <a:p>
            <a:r>
              <a:rPr lang="zh-CN" altLang="en-US"/>
              <a:t>    port=6379,</a:t>
            </a:r>
            <a:endParaRPr lang="zh-CN" altLang="en-US"/>
          </a:p>
          <a:p>
            <a:r>
              <a:rPr lang="zh-CN" altLang="en-US"/>
              <a:t>    # 选择0数据库</a:t>
            </a:r>
            <a:endParaRPr lang="zh-CN" altLang="en-US"/>
          </a:p>
          <a:p>
            <a:r>
              <a:rPr lang="zh-CN" altLang="en-US"/>
              <a:t>    db=0,</a:t>
            </a:r>
            <a:endParaRPr lang="zh-CN" altLang="en-US"/>
          </a:p>
          <a:p>
            <a:r>
              <a:rPr lang="zh-CN" altLang="en-US"/>
              <a:t>    # 字符串输出</a:t>
            </a:r>
            <a:endParaRPr lang="zh-CN" altLang="en-US"/>
          </a:p>
          <a:p>
            <a:r>
              <a:rPr lang="zh-CN" altLang="en-US"/>
              <a:t>    decode_responses=True)</a:t>
            </a:r>
            <a:endParaRPr lang="zh-CN" altLang="en-US"/>
          </a:p>
          <a:p>
            <a:r>
              <a:rPr lang="zh-CN" altLang="en-US"/>
              <a:t>pageHtml = BeautifulSoup(response.text, "html.parser")</a:t>
            </a:r>
            <a:endParaRPr lang="zh-CN" altLang="en-US"/>
          </a:p>
          <a:p>
            <a:r>
              <a:rPr lang="zh-CN" altLang="en-US"/>
              <a:t># 获取html内的div，div的class为proxy-title。里面包含着此网站的标题数据</a:t>
            </a:r>
            <a:endParaRPr lang="zh-CN" altLang="en-US"/>
          </a:p>
          <a:p>
            <a:r>
              <a:rPr lang="zh-CN" altLang="en-US"/>
              <a:t>title = pageHtml.find("div", attrs={"class": "proxy-title"}).text.replace(" ", '').replace("\n", '')</a:t>
            </a:r>
            <a:endParaRPr lang="zh-CN" altLang="en-US"/>
          </a:p>
          <a:p>
            <a:r>
              <a:rPr lang="zh-CN" altLang="en-US"/>
              <a:t># 输出标题</a:t>
            </a:r>
            <a:endParaRPr lang="zh-CN" altLang="en-US"/>
          </a:p>
          <a:p>
            <a:r>
              <a:rPr lang="zh-CN" altLang="en-US"/>
              <a:t>print(title)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代理网站的tr列表</a:t>
            </a:r>
            <a:endParaRPr lang="zh-CN" altLang="en-US"/>
          </a:p>
          <a:p>
            <a:r>
              <a:rPr lang="zh-CN" altLang="en-US"/>
              <a:t>dataDiv = html.xpath('/html/body/div[3]/div[2]/div/div[2]/table/tbody/tr')</a:t>
            </a:r>
            <a:endParaRPr lang="zh-CN" altLang="en-US"/>
          </a:p>
          <a:p>
            <a:r>
              <a:rPr lang="zh-CN" altLang="en-US"/>
              <a:t>dataList=[]</a:t>
            </a:r>
            <a:endParaRPr lang="zh-CN" altLang="en-US"/>
          </a:p>
          <a:p>
            <a:r>
              <a:rPr lang="zh-CN" altLang="en-US"/>
              <a:t>for data in dataDiv:</a:t>
            </a:r>
            <a:endParaRPr lang="zh-CN" altLang="en-US"/>
          </a:p>
        </p:txBody>
      </p:sp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17608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135" y="1313815"/>
            <a:ext cx="14700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386840"/>
            <a:ext cx="5105400" cy="5354320"/>
          </a:xfrm>
          <a:prstGeom prst="rect">
            <a:avLst/>
          </a:prstGeom>
          <a:solidFill>
            <a:srgbClr val="D9D9D9"/>
          </a:solidFill>
        </p:spPr>
        <p:txBody>
          <a:bodyPr wrap="square" rtlCol="0" anchor="t">
            <a:spAutoFit/>
          </a:bodyPr>
          <a:p>
            <a:r>
              <a:rPr lang="zh-CN" altLang="en-US"/>
              <a:t># 得到每一行中的每一列</a:t>
            </a:r>
            <a:endParaRPr lang="zh-CN" altLang="en-US"/>
          </a:p>
          <a:p>
            <a:r>
              <a:rPr lang="zh-CN" altLang="en-US"/>
              <a:t>    oneData = data.findall('td')</a:t>
            </a:r>
            <a:endParaRPr lang="zh-CN" altLang="en-US"/>
          </a:p>
          <a:p>
            <a:r>
              <a:rPr lang="zh-CN" altLang="en-US"/>
              <a:t>    r.set('ip地址', oneData[0].text)</a:t>
            </a:r>
            <a:endParaRPr lang="zh-CN" altLang="en-US"/>
          </a:p>
          <a:p>
            <a:r>
              <a:rPr lang="zh-CN" altLang="en-US"/>
              <a:t>    r.set('端口', oneData[1].text)</a:t>
            </a:r>
            <a:endParaRPr lang="zh-CN" altLang="en-US"/>
          </a:p>
          <a:p>
            <a:r>
              <a:rPr lang="zh-CN" altLang="en-US"/>
              <a:t>    r.set('匿名等级', oneData[2].text)</a:t>
            </a:r>
            <a:endParaRPr lang="zh-CN" altLang="en-US"/>
          </a:p>
          <a:p>
            <a:r>
              <a:rPr lang="zh-CN" altLang="en-US"/>
              <a:t>    r.set('代理类型', oneData[3].text)</a:t>
            </a:r>
            <a:endParaRPr lang="zh-CN" altLang="en-US"/>
          </a:p>
          <a:p>
            <a:r>
              <a:rPr lang="zh-CN" altLang="en-US"/>
              <a:t>    r.set('响应时间', oneData[4].text)</a:t>
            </a:r>
            <a:endParaRPr lang="zh-CN" altLang="en-US"/>
          </a:p>
          <a:p>
            <a:r>
              <a:rPr lang="zh-CN" altLang="en-US"/>
              <a:t>    r.set('地理位置', oneData[5].text)</a:t>
            </a:r>
            <a:endParaRPr lang="zh-CN" altLang="en-US"/>
          </a:p>
          <a:p>
            <a:r>
              <a:rPr lang="zh-CN" altLang="en-US"/>
              <a:t>    r.set('最近验证时间', oneData[6].text)</a:t>
            </a:r>
            <a:endParaRPr lang="zh-CN" altLang="en-US"/>
          </a:p>
          <a:p>
            <a:r>
              <a:rPr lang="zh-CN" altLang="en-US"/>
              <a:t>    print(r.get('ip地址'))</a:t>
            </a:r>
            <a:endParaRPr lang="zh-CN" altLang="en-US"/>
          </a:p>
          <a:p>
            <a:r>
              <a:rPr lang="zh-CN" altLang="en-US"/>
              <a:t>    print(r.get('端口'))</a:t>
            </a:r>
            <a:endParaRPr lang="zh-CN" altLang="en-US"/>
          </a:p>
          <a:p>
            <a:r>
              <a:rPr lang="zh-CN" altLang="en-US"/>
              <a:t>    print(r.get('匿名等级'))</a:t>
            </a:r>
            <a:endParaRPr lang="zh-CN" altLang="en-US"/>
          </a:p>
          <a:p>
            <a:r>
              <a:rPr lang="zh-CN" altLang="en-US"/>
              <a:t>    print(r.get('代理类型'))</a:t>
            </a:r>
            <a:endParaRPr lang="zh-CN" altLang="en-US"/>
          </a:p>
          <a:p>
            <a:r>
              <a:rPr lang="zh-CN" altLang="en-US"/>
              <a:t>    print(r.get('响应时间'))</a:t>
            </a:r>
            <a:endParaRPr lang="zh-CN" altLang="en-US"/>
          </a:p>
          <a:p>
            <a:r>
              <a:rPr lang="zh-CN" altLang="en-US"/>
              <a:t>    print(r.get('地理位置'))</a:t>
            </a:r>
            <a:endParaRPr lang="zh-CN" altLang="en-US"/>
          </a:p>
          <a:p>
            <a:r>
              <a:rPr lang="zh-CN" altLang="en-US"/>
              <a:t>    print(r.get('最近验证时间'))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# 4.查看类型</a:t>
            </a:r>
            <a:endParaRPr lang="zh-CN" altLang="en-US"/>
          </a:p>
          <a:p>
            <a:r>
              <a:rPr lang="zh-CN" altLang="en-US"/>
              <a:t>print(r.flushdb())</a:t>
            </a:r>
            <a:endParaRPr lang="zh-CN" altLang="en-US"/>
          </a:p>
        </p:txBody>
      </p:sp>
      <p:pic>
        <p:nvPicPr>
          <p:cNvPr id="63627343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50" y="3770630"/>
            <a:ext cx="5768340" cy="21443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60000">
            <a:off x="5681345" y="2775585"/>
            <a:ext cx="830580" cy="830580"/>
          </a:xfrm>
          <a:prstGeom prst="rect">
            <a:avLst/>
          </a:prstGeom>
        </p:spPr>
      </p:pic>
      <p:sp>
        <p:nvSpPr>
          <p:cNvPr id="3" name="标题 3"/>
          <p:cNvSpPr>
            <a:spLocks noGrp="1"/>
          </p:cNvSpPr>
          <p:nvPr/>
        </p:nvSpPr>
        <p:spPr>
          <a:xfrm>
            <a:off x="608330" y="608330"/>
            <a:ext cx="176085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任务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实施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9135" y="1313815"/>
            <a:ext cx="1470025" cy="635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960120" y="2346960"/>
            <a:ext cx="10272395" cy="241427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谢谢观看！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72165" y="614045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45300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中间件的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01750"/>
            <a:ext cx="2231390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99135" y="1551305"/>
            <a:ext cx="10640060" cy="5306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知识</a:t>
            </a:r>
            <a:r>
              <a:rPr lang="zh-CN" altLang="en-US" b="1"/>
              <a:t>储备：</a:t>
            </a:r>
            <a:endParaRPr lang="zh-CN" altLang="en-US" b="1"/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b="1"/>
              <a:t>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了解 Redis 的基本概念、特性和用途，以及如何安装和配置 Redis 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了解如何使用 Python 连接到 Redis 服务器，并执行各种操作，如设置键值对、获取值、发布与订阅等；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Java 的基本概念和用途，以及如何安装 JDK；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Kafka 与 Zookeeper 的关系，理解 Zookeeper 的基本概念和作用，以及如何安装和配置 Zookeeper 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了解如何通过编程语言使用 Kafka 进行消息传递、数据处理等操作，包括生产者与消费者的设置和配置；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Erlang 编程语言的基本概念，以及如何安装及配置 Erlang 运行时的环境；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pika 库是 Python 程序与 RabbitMQ 通信的工具，熟悉如何安装和配置 pika 库；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85750" indent="-285750" algn="l">
              <a:lnSpc>
                <a:spcPct val="2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了解 RabbitMQ 中间件的基本概念和架构，理解如何使用 RabbitMQ 进行消息的发布、消费等操作，并</a:t>
            </a:r>
            <a:r>
              <a:rPr lang="zh-CN" altLang="en-US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熟悉</a:t>
            </a:r>
            <a:r>
              <a:rPr lang="en-US" altLang="zh-CN" sz="1400" b="1" spc="15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Python程序集成的方法和技巧。</a:t>
            </a:r>
            <a:endParaRPr lang="en-US" altLang="zh-CN" sz="1400" b="1" spc="15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867"/>
          <p:cNvSpPr>
            <a:spLocks noEditPoints="1"/>
          </p:cNvSpPr>
          <p:nvPr/>
        </p:nvSpPr>
        <p:spPr bwMode="auto">
          <a:xfrm>
            <a:off x="11008995" y="6141720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9960" y="3130550"/>
            <a:ext cx="716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任务</a:t>
            </a:r>
            <a:r>
              <a:rPr lang="en-US" altLang="zh-CN" sz="4800" b="1"/>
              <a:t>3.3.1    Redis</a:t>
            </a:r>
            <a:r>
              <a:rPr lang="zh-CN" altLang="en-US" sz="4800" b="1"/>
              <a:t>的</a:t>
            </a:r>
            <a:r>
              <a:rPr lang="zh-CN" altLang="en-US" sz="4800" b="1"/>
              <a:t>使用</a:t>
            </a:r>
            <a:endParaRPr lang="zh-CN" altLang="en-US" sz="4800" b="1"/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36290" y="2521585"/>
            <a:ext cx="3134360" cy="1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2531110"/>
            <a:ext cx="10160" cy="2028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46450" y="4559300"/>
            <a:ext cx="3185160" cy="63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半闭框 11"/>
          <p:cNvSpPr/>
          <p:nvPr/>
        </p:nvSpPr>
        <p:spPr>
          <a:xfrm>
            <a:off x="2480945" y="1656080"/>
            <a:ext cx="3310255" cy="2558415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>
            <a:off x="899795" y="253365"/>
            <a:ext cx="4055745" cy="3134360"/>
          </a:xfrm>
          <a:prstGeom prst="halfFram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260731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Redis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01750"/>
            <a:ext cx="222948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1005820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721485"/>
            <a:ext cx="1127442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/>
            <a:r>
              <a:rPr lang="zh-CN" altLang="en-US"/>
              <a:t>使用</a:t>
            </a:r>
            <a:r>
              <a:rPr lang="en-US" altLang="zh-CN"/>
              <a:t>Redis</a:t>
            </a:r>
            <a:r>
              <a:rPr lang="zh-CN" altLang="en-US"/>
              <a:t>之前，需要确保如下</a:t>
            </a:r>
            <a:r>
              <a:rPr lang="zh-CN" altLang="en-US"/>
              <a:t>几点：</a:t>
            </a:r>
            <a:endParaRPr lang="zh-CN" altLang="en-US"/>
          </a:p>
          <a:p>
            <a:pPr indent="457200"/>
            <a:endParaRPr lang="zh-CN" altLang="en-US"/>
          </a:p>
          <a:p>
            <a:pPr indent="457200"/>
            <a:r>
              <a:rPr lang="en-US" altLang="zh-CN"/>
              <a:t>1</a:t>
            </a:r>
            <a:r>
              <a:rPr lang="zh-CN" altLang="en-US"/>
              <a:t>、</a:t>
            </a:r>
            <a:r>
              <a:rPr lang="en-US" altLang="zh-CN"/>
              <a:t>Redis </a:t>
            </a:r>
            <a:r>
              <a:rPr lang="zh-CN" altLang="en-US"/>
              <a:t>数据库已经安装完成，并能正常</a:t>
            </a:r>
            <a:r>
              <a:rPr lang="zh-CN" altLang="en-US"/>
              <a:t>访问。</a:t>
            </a:r>
            <a:endParaRPr lang="zh-CN" altLang="en-US"/>
          </a:p>
          <a:p>
            <a:pPr indent="457200"/>
            <a:endParaRPr lang="zh-CN" altLang="en-US"/>
          </a:p>
          <a:p>
            <a:pPr indent="457200"/>
            <a:r>
              <a:rPr lang="en-US" altLang="zh-CN"/>
              <a:t>2</a:t>
            </a:r>
            <a:r>
              <a:rPr lang="zh-CN" altLang="en-US"/>
              <a:t>、打开</a:t>
            </a:r>
            <a:r>
              <a:rPr lang="en-US" altLang="zh-CN"/>
              <a:t>Windows cmd</a:t>
            </a:r>
            <a:r>
              <a:rPr lang="zh-CN" altLang="en-US"/>
              <a:t>，进入已下载的</a:t>
            </a:r>
            <a:r>
              <a:rPr lang="en-US" altLang="zh-CN"/>
              <a:t>Redis</a:t>
            </a:r>
            <a:r>
              <a:rPr lang="zh-CN" altLang="en-US"/>
              <a:t>所在路径下</a:t>
            </a:r>
            <a:endParaRPr lang="zh-CN" altLang="en-US"/>
          </a:p>
          <a:p>
            <a:pPr indent="457200"/>
            <a:endParaRPr lang="zh-CN" altLang="en-US"/>
          </a:p>
          <a:p>
            <a:pPr indent="457200"/>
            <a:endParaRPr lang="zh-CN" altLang="en-US"/>
          </a:p>
          <a:p>
            <a:pPr indent="457200"/>
            <a:endParaRPr lang="zh-CN" altLang="en-US"/>
          </a:p>
          <a:p>
            <a:pPr indent="457200"/>
            <a:endParaRPr lang="zh-CN" altLang="en-US"/>
          </a:p>
          <a:p>
            <a:pPr indent="457200"/>
            <a:endParaRPr lang="zh-CN" altLang="en-US"/>
          </a:p>
          <a:p>
            <a:pPr indent="457200"/>
            <a:endParaRPr lang="en-US" altLang="zh-CN"/>
          </a:p>
          <a:p>
            <a:pPr indent="457200"/>
            <a:endParaRPr lang="en-US" altLang="zh-CN"/>
          </a:p>
          <a:p>
            <a:pPr indent="457200"/>
            <a:r>
              <a:rPr lang="en-US" altLang="zh-CN"/>
              <a:t>3</a:t>
            </a:r>
            <a:r>
              <a:rPr lang="zh-CN" altLang="en-US"/>
              <a:t>、通过Redis-cli.exe测试连通性，输入Redis-server.exe redis.windows.conf命令，可以观察到成功</a:t>
            </a:r>
            <a:r>
              <a:rPr lang="zh-CN" altLang="en-US"/>
              <a:t>启用</a:t>
            </a:r>
            <a:endParaRPr lang="zh-CN" altLang="en-US"/>
          </a:p>
          <a:p>
            <a:pPr indent="457200"/>
            <a:endParaRPr lang="zh-CN" altLang="en-US"/>
          </a:p>
          <a:p>
            <a:pPr indent="457200"/>
            <a:r>
              <a:rPr lang="en-US" altLang="zh-CN"/>
              <a:t>4</a:t>
            </a:r>
            <a:r>
              <a:rPr lang="zh-CN" altLang="en-US"/>
              <a:t>、安装</a:t>
            </a:r>
            <a:r>
              <a:rPr lang="en-US" altLang="zh-CN"/>
              <a:t>Redis</a:t>
            </a:r>
            <a:r>
              <a:rPr lang="zh-CN" altLang="en-US"/>
              <a:t>库，</a:t>
            </a:r>
            <a:r>
              <a:rPr lang="zh-CN" altLang="en-US"/>
              <a:t>在Windows cmd命令行内输入：pip3 install redis</a:t>
            </a:r>
            <a:endParaRPr lang="zh-CN" altLang="en-US"/>
          </a:p>
        </p:txBody>
      </p:sp>
      <p:pic>
        <p:nvPicPr>
          <p:cNvPr id="188976643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0" y="3475355"/>
            <a:ext cx="6273165" cy="12966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pic>
        <p:nvPicPr>
          <p:cNvPr id="37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30" y="1689735"/>
            <a:ext cx="4827270" cy="4230370"/>
          </a:xfrm>
          <a:prstGeom prst="rect">
            <a:avLst/>
          </a:prstGeom>
        </p:spPr>
      </p:pic>
      <p:pic>
        <p:nvPicPr>
          <p:cNvPr id="39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680" y="2244408"/>
            <a:ext cx="5120640" cy="31210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03705" y="6142355"/>
            <a:ext cx="23114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Redis</a:t>
            </a:r>
            <a:r>
              <a:rPr lang="zh-CN" altLang="en-US"/>
              <a:t>连通性</a:t>
            </a:r>
            <a:r>
              <a:rPr lang="zh-CN" altLang="en-US"/>
              <a:t>测试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349615" y="5655945"/>
            <a:ext cx="19259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Redids</a:t>
            </a:r>
            <a:r>
              <a:rPr lang="zh-CN" altLang="en-US"/>
              <a:t>库</a:t>
            </a:r>
            <a:r>
              <a:rPr lang="zh-CN" altLang="en-US"/>
              <a:t>安装</a:t>
            </a:r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608330" y="608330"/>
            <a:ext cx="260731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Redis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99135" y="1301750"/>
            <a:ext cx="222948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30985"/>
            <a:ext cx="1124966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本任务环境中，Redis在本地运行，Python中使用Redis库内的StrictRedis方法进行连接。测试代码如下：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8330" y="2116455"/>
            <a:ext cx="5528945" cy="396938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redis</a:t>
            </a:r>
            <a:endParaRPr lang="zh-CN" altLang="en-US"/>
          </a:p>
          <a:p>
            <a:r>
              <a:rPr lang="zh-CN" altLang="en-US"/>
              <a:t>r = redis.StrictRedis(</a:t>
            </a:r>
            <a:endParaRPr lang="zh-CN" altLang="en-US"/>
          </a:p>
          <a:p>
            <a:r>
              <a:rPr lang="zh-CN" altLang="en-US"/>
              <a:t>    # Redis数据库的IP地址，127.0.0.1（代表本地）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  <a:p>
            <a:r>
              <a:rPr lang="zh-CN" altLang="en-US"/>
              <a:t>    # Redis数据库服务的端口号；默认端口号6379</a:t>
            </a:r>
            <a:endParaRPr lang="zh-CN" altLang="en-US"/>
          </a:p>
          <a:p>
            <a:r>
              <a:rPr lang="zh-CN" altLang="en-US"/>
              <a:t>    port=6379,</a:t>
            </a:r>
            <a:endParaRPr lang="zh-CN" altLang="en-US"/>
          </a:p>
          <a:p>
            <a:r>
              <a:rPr lang="zh-CN" altLang="en-US"/>
              <a:t>    # 选择0号数据库；Redis 服务器启动时有16个数据库，它们被标记为0-15。</a:t>
            </a:r>
            <a:endParaRPr lang="zh-CN" altLang="en-US"/>
          </a:p>
          <a:p>
            <a:r>
              <a:rPr lang="zh-CN" altLang="en-US"/>
              <a:t>    db=0,</a:t>
            </a:r>
            <a:endParaRPr lang="zh-CN" altLang="en-US"/>
          </a:p>
          <a:p>
            <a:r>
              <a:rPr lang="zh-CN" altLang="en-US"/>
              <a:t>    # 字符串输出</a:t>
            </a:r>
            <a:endParaRPr lang="zh-CN" altLang="en-US"/>
          </a:p>
          <a:p>
            <a:r>
              <a:rPr lang="zh-CN" altLang="en-US"/>
              <a:t>    decode_responses=True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# 获取连接信息</a:t>
            </a:r>
            <a:endParaRPr lang="zh-CN" altLang="en-US"/>
          </a:p>
          <a:p>
            <a:r>
              <a:rPr lang="zh-CN" altLang="en-US"/>
              <a:t>print(r)</a:t>
            </a:r>
            <a:endParaRPr lang="zh-CN" altLang="en-US"/>
          </a:p>
        </p:txBody>
      </p:sp>
      <p:pic>
        <p:nvPicPr>
          <p:cNvPr id="19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365" y="4293235"/>
            <a:ext cx="5254625" cy="14344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80000">
            <a:off x="6181090" y="3141345"/>
            <a:ext cx="954405" cy="954405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/>
        </p:nvSpPr>
        <p:spPr>
          <a:xfrm>
            <a:off x="608330" y="608330"/>
            <a:ext cx="260731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Redis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的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使用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99135" y="1301750"/>
            <a:ext cx="222948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8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608330" y="608330"/>
            <a:ext cx="4502150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连接</a:t>
            </a:r>
            <a:r>
              <a:rPr lang="en-US" altLang="zh-CN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Redis</a:t>
            </a:r>
            <a:r>
              <a:rPr lang="zh-CN" altLang="en-US" sz="2800" spc="1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ea"/>
              </a:rPr>
              <a:t>数据库</a:t>
            </a:r>
            <a:endParaRPr lang="zh-CN" altLang="en-US" sz="2800" spc="15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  <a:sym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699135" y="1301750"/>
            <a:ext cx="3000375" cy="1206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Freeform 867"/>
          <p:cNvSpPr>
            <a:spLocks noEditPoints="1"/>
          </p:cNvSpPr>
          <p:nvPr/>
        </p:nvSpPr>
        <p:spPr bwMode="auto">
          <a:xfrm>
            <a:off x="10981055" y="6142355"/>
            <a:ext cx="876935" cy="661670"/>
          </a:xfrm>
          <a:custGeom>
            <a:avLst/>
            <a:gdLst>
              <a:gd name="T0" fmla="*/ 51 w 314"/>
              <a:gd name="T1" fmla="*/ 3 h 236"/>
              <a:gd name="T2" fmla="*/ 157 w 314"/>
              <a:gd name="T3" fmla="*/ 25 h 236"/>
              <a:gd name="T4" fmla="*/ 265 w 314"/>
              <a:gd name="T5" fmla="*/ 4 h 236"/>
              <a:gd name="T6" fmla="*/ 287 w 314"/>
              <a:gd name="T7" fmla="*/ 42 h 236"/>
              <a:gd name="T8" fmla="*/ 314 w 314"/>
              <a:gd name="T9" fmla="*/ 200 h 236"/>
              <a:gd name="T10" fmla="*/ 193 w 314"/>
              <a:gd name="T11" fmla="*/ 214 h 236"/>
              <a:gd name="T12" fmla="*/ 157 w 314"/>
              <a:gd name="T13" fmla="*/ 234 h 236"/>
              <a:gd name="T14" fmla="*/ 120 w 314"/>
              <a:gd name="T15" fmla="*/ 213 h 236"/>
              <a:gd name="T16" fmla="*/ 0 w 314"/>
              <a:gd name="T17" fmla="*/ 201 h 236"/>
              <a:gd name="T18" fmla="*/ 21 w 314"/>
              <a:gd name="T19" fmla="*/ 71 h 236"/>
              <a:gd name="T20" fmla="*/ 40 w 314"/>
              <a:gd name="T21" fmla="*/ 35 h 236"/>
              <a:gd name="T22" fmla="*/ 51 w 314"/>
              <a:gd name="T23" fmla="*/ 3 h 236"/>
              <a:gd name="T24" fmla="*/ 57 w 314"/>
              <a:gd name="T25" fmla="*/ 13 h 236"/>
              <a:gd name="T26" fmla="*/ 29 w 314"/>
              <a:gd name="T27" fmla="*/ 172 h 236"/>
              <a:gd name="T28" fmla="*/ 156 w 314"/>
              <a:gd name="T29" fmla="*/ 202 h 236"/>
              <a:gd name="T30" fmla="*/ 284 w 314"/>
              <a:gd name="T31" fmla="*/ 172 h 236"/>
              <a:gd name="T32" fmla="*/ 256 w 314"/>
              <a:gd name="T33" fmla="*/ 13 h 236"/>
              <a:gd name="T34" fmla="*/ 162 w 314"/>
              <a:gd name="T35" fmla="*/ 34 h 236"/>
              <a:gd name="T36" fmla="*/ 158 w 314"/>
              <a:gd name="T37" fmla="*/ 83 h 236"/>
              <a:gd name="T38" fmla="*/ 140 w 314"/>
              <a:gd name="T39" fmla="*/ 29 h 236"/>
              <a:gd name="T40" fmla="*/ 57 w 314"/>
              <a:gd name="T41" fmla="*/ 13 h 236"/>
              <a:gd name="T42" fmla="*/ 13 w 314"/>
              <a:gd name="T43" fmla="*/ 183 h 236"/>
              <a:gd name="T44" fmla="*/ 60 w 314"/>
              <a:gd name="T45" fmla="*/ 191 h 236"/>
              <a:gd name="T46" fmla="*/ 120 w 314"/>
              <a:gd name="T47" fmla="*/ 196 h 236"/>
              <a:gd name="T48" fmla="*/ 13 w 314"/>
              <a:gd name="T49" fmla="*/ 183 h 236"/>
              <a:gd name="T50" fmla="*/ 192 w 314"/>
              <a:gd name="T51" fmla="*/ 196 h 236"/>
              <a:gd name="T52" fmla="*/ 253 w 314"/>
              <a:gd name="T53" fmla="*/ 191 h 236"/>
              <a:gd name="T54" fmla="*/ 299 w 314"/>
              <a:gd name="T55" fmla="*/ 183 h 236"/>
              <a:gd name="T56" fmla="*/ 192 w 314"/>
              <a:gd name="T57" fmla="*/ 196 h 236"/>
              <a:gd name="T58" fmla="*/ 136 w 314"/>
              <a:gd name="T59" fmla="*/ 204 h 236"/>
              <a:gd name="T60" fmla="*/ 178 w 314"/>
              <a:gd name="T61" fmla="*/ 204 h 236"/>
              <a:gd name="T62" fmla="*/ 156 w 314"/>
              <a:gd name="T63" fmla="*/ 216 h 236"/>
              <a:gd name="T64" fmla="*/ 136 w 314"/>
              <a:gd name="T65" fmla="*/ 20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4" h="236">
                <a:moveTo>
                  <a:pt x="51" y="3"/>
                </a:moveTo>
                <a:cubicBezTo>
                  <a:pt x="87" y="0"/>
                  <a:pt x="124" y="9"/>
                  <a:pt x="157" y="25"/>
                </a:cubicBezTo>
                <a:cubicBezTo>
                  <a:pt x="190" y="8"/>
                  <a:pt x="228" y="0"/>
                  <a:pt x="265" y="4"/>
                </a:cubicBezTo>
                <a:cubicBezTo>
                  <a:pt x="269" y="18"/>
                  <a:pt x="268" y="39"/>
                  <a:pt x="287" y="42"/>
                </a:cubicBezTo>
                <a:cubicBezTo>
                  <a:pt x="296" y="94"/>
                  <a:pt x="307" y="147"/>
                  <a:pt x="314" y="200"/>
                </a:cubicBezTo>
                <a:cubicBezTo>
                  <a:pt x="274" y="207"/>
                  <a:pt x="233" y="207"/>
                  <a:pt x="193" y="214"/>
                </a:cubicBezTo>
                <a:cubicBezTo>
                  <a:pt x="182" y="222"/>
                  <a:pt x="172" y="236"/>
                  <a:pt x="157" y="234"/>
                </a:cubicBezTo>
                <a:cubicBezTo>
                  <a:pt x="141" y="235"/>
                  <a:pt x="131" y="223"/>
                  <a:pt x="120" y="213"/>
                </a:cubicBezTo>
                <a:cubicBezTo>
                  <a:pt x="80" y="208"/>
                  <a:pt x="40" y="206"/>
                  <a:pt x="0" y="201"/>
                </a:cubicBezTo>
                <a:cubicBezTo>
                  <a:pt x="3" y="157"/>
                  <a:pt x="14" y="114"/>
                  <a:pt x="21" y="71"/>
                </a:cubicBezTo>
                <a:cubicBezTo>
                  <a:pt x="24" y="57"/>
                  <a:pt x="22" y="37"/>
                  <a:pt x="40" y="35"/>
                </a:cubicBezTo>
                <a:cubicBezTo>
                  <a:pt x="44" y="25"/>
                  <a:pt x="44" y="12"/>
                  <a:pt x="51" y="3"/>
                </a:cubicBezTo>
                <a:close/>
                <a:moveTo>
                  <a:pt x="57" y="13"/>
                </a:moveTo>
                <a:cubicBezTo>
                  <a:pt x="48" y="66"/>
                  <a:pt x="38" y="119"/>
                  <a:pt x="29" y="172"/>
                </a:cubicBezTo>
                <a:cubicBezTo>
                  <a:pt x="73" y="172"/>
                  <a:pt x="120" y="175"/>
                  <a:pt x="156" y="202"/>
                </a:cubicBezTo>
                <a:cubicBezTo>
                  <a:pt x="193" y="176"/>
                  <a:pt x="240" y="172"/>
                  <a:pt x="284" y="172"/>
                </a:cubicBezTo>
                <a:cubicBezTo>
                  <a:pt x="275" y="119"/>
                  <a:pt x="265" y="66"/>
                  <a:pt x="256" y="13"/>
                </a:cubicBezTo>
                <a:cubicBezTo>
                  <a:pt x="224" y="13"/>
                  <a:pt x="191" y="20"/>
                  <a:pt x="162" y="34"/>
                </a:cubicBezTo>
                <a:cubicBezTo>
                  <a:pt x="160" y="51"/>
                  <a:pt x="161" y="67"/>
                  <a:pt x="158" y="83"/>
                </a:cubicBezTo>
                <a:cubicBezTo>
                  <a:pt x="145" y="67"/>
                  <a:pt x="164" y="36"/>
                  <a:pt x="140" y="29"/>
                </a:cubicBezTo>
                <a:cubicBezTo>
                  <a:pt x="114" y="18"/>
                  <a:pt x="85" y="13"/>
                  <a:pt x="57" y="13"/>
                </a:cubicBezTo>
                <a:close/>
                <a:moveTo>
                  <a:pt x="13" y="183"/>
                </a:moveTo>
                <a:cubicBezTo>
                  <a:pt x="28" y="190"/>
                  <a:pt x="44" y="190"/>
                  <a:pt x="60" y="191"/>
                </a:cubicBezTo>
                <a:cubicBezTo>
                  <a:pt x="80" y="193"/>
                  <a:pt x="100" y="197"/>
                  <a:pt x="120" y="196"/>
                </a:cubicBezTo>
                <a:cubicBezTo>
                  <a:pt x="87" y="182"/>
                  <a:pt x="49" y="182"/>
                  <a:pt x="13" y="183"/>
                </a:cubicBezTo>
                <a:close/>
                <a:moveTo>
                  <a:pt x="192" y="196"/>
                </a:moveTo>
                <a:cubicBezTo>
                  <a:pt x="212" y="197"/>
                  <a:pt x="233" y="193"/>
                  <a:pt x="253" y="191"/>
                </a:cubicBezTo>
                <a:cubicBezTo>
                  <a:pt x="269" y="190"/>
                  <a:pt x="285" y="190"/>
                  <a:pt x="299" y="183"/>
                </a:cubicBezTo>
                <a:cubicBezTo>
                  <a:pt x="263" y="181"/>
                  <a:pt x="226" y="182"/>
                  <a:pt x="192" y="196"/>
                </a:cubicBezTo>
                <a:close/>
                <a:moveTo>
                  <a:pt x="136" y="204"/>
                </a:moveTo>
                <a:cubicBezTo>
                  <a:pt x="143" y="223"/>
                  <a:pt x="170" y="223"/>
                  <a:pt x="178" y="204"/>
                </a:cubicBezTo>
                <a:cubicBezTo>
                  <a:pt x="170" y="207"/>
                  <a:pt x="163" y="211"/>
                  <a:pt x="156" y="216"/>
                </a:cubicBezTo>
                <a:cubicBezTo>
                  <a:pt x="150" y="212"/>
                  <a:pt x="143" y="207"/>
                  <a:pt x="136" y="20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微软雅黑 Light" panose="020B0502040204020203" charset="-122"/>
                <a:ea typeface="锐字工房云字库细圆GBK" panose="02010604000000000000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 panose="020B0502040204020203" charset="-122"/>
              <a:ea typeface="锐字工房云字库细圆GBK" panose="02010604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330" y="1522730"/>
            <a:ext cx="11249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通过连接Redis数据库后，可以通过多种方法来操作Redis内的数据，以下代码展示了键值对的存取等操作：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9135" y="2068195"/>
            <a:ext cx="5426710" cy="42462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/>
              <a:t>import redis</a:t>
            </a:r>
            <a:endParaRPr lang="zh-CN" altLang="en-US"/>
          </a:p>
          <a:p>
            <a:r>
              <a:rPr lang="zh-CN" altLang="en-US"/>
              <a:t>r = redis.StrictRedis(</a:t>
            </a:r>
            <a:endParaRPr lang="zh-CN" altLang="en-US"/>
          </a:p>
          <a:p>
            <a:r>
              <a:rPr lang="zh-CN" altLang="en-US"/>
              <a:t>    # Redis数据库的IP地址，127.0.0.1（代表本地）</a:t>
            </a:r>
            <a:endParaRPr lang="zh-CN" altLang="en-US"/>
          </a:p>
          <a:p>
            <a:r>
              <a:rPr lang="zh-CN" altLang="en-US"/>
              <a:t>    host='127.0.0.1',</a:t>
            </a:r>
            <a:endParaRPr lang="zh-CN" altLang="en-US"/>
          </a:p>
          <a:p>
            <a:r>
              <a:rPr lang="zh-CN" altLang="en-US"/>
              <a:t>    # Redis数据库服务的端口号；默认端口号27017</a:t>
            </a:r>
            <a:endParaRPr lang="zh-CN" altLang="en-US"/>
          </a:p>
          <a:p>
            <a:r>
              <a:rPr lang="zh-CN" altLang="en-US"/>
              <a:t>    port=6379,</a:t>
            </a:r>
            <a:endParaRPr lang="zh-CN" altLang="en-US"/>
          </a:p>
          <a:p>
            <a:r>
              <a:rPr lang="zh-CN" altLang="en-US"/>
              <a:t>    # 选择0数据库</a:t>
            </a:r>
            <a:endParaRPr lang="zh-CN" altLang="en-US"/>
          </a:p>
          <a:p>
            <a:r>
              <a:rPr lang="zh-CN" altLang="en-US"/>
              <a:t>    db=0,</a:t>
            </a:r>
            <a:endParaRPr lang="zh-CN" altLang="en-US"/>
          </a:p>
          <a:p>
            <a:r>
              <a:rPr lang="zh-CN" altLang="en-US"/>
              <a:t>    # 字符串输出</a:t>
            </a:r>
            <a:endParaRPr lang="zh-CN" altLang="en-US"/>
          </a:p>
          <a:p>
            <a:r>
              <a:rPr lang="zh-CN" altLang="en-US"/>
              <a:t>    decode_responses=True</a:t>
            </a:r>
            <a:endParaRPr lang="zh-CN" altLang="en-US"/>
          </a:p>
          <a:p>
            <a:r>
              <a:rPr lang="zh-CN" altLang="en-US"/>
              <a:t>)</a:t>
            </a:r>
            <a:endParaRPr lang="zh-CN" altLang="en-US"/>
          </a:p>
          <a:p>
            <a:r>
              <a:rPr lang="zh-CN" altLang="en-US"/>
              <a:t># 1.设置username对应的值张三</a:t>
            </a:r>
            <a:endParaRPr lang="zh-CN" altLang="en-US"/>
          </a:p>
          <a:p>
            <a:r>
              <a:rPr lang="zh-CN" altLang="en-US"/>
              <a:t>r.set('username', '张三')</a:t>
            </a:r>
            <a:endParaRPr lang="zh-CN" altLang="en-US"/>
          </a:p>
          <a:p>
            <a:r>
              <a:rPr lang="zh-CN" altLang="en-US"/>
              <a:t># 获取username对应的值</a:t>
            </a:r>
            <a:endParaRPr lang="zh-CN" altLang="en-US"/>
          </a:p>
          <a:p>
            <a:r>
              <a:rPr lang="zh-CN" altLang="en-US"/>
              <a:t>print(r.get('username'))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3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4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5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i*1_6_1"/>
  <p:tag name="KSO_WM_TEMPLATE_CATEGORY" val="custom"/>
  <p:tag name="KSO_WM_TEMPLATE_INDEX" val="20205081"/>
  <p:tag name="KSO_WM_UNIT_LAYERLEVEL" val="1_1_1"/>
  <p:tag name="KSO_WM_TAG_VERSION" val="1.0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6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5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4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l_h_f*1_3_1"/>
  <p:tag name="KSO_WM_TEMPLATE_CATEGORY" val="custom"/>
  <p:tag name="KSO_WM_TEMPLATE_INDEX" val="20205081"/>
  <p:tag name="KSO_WM_UNIT_LAYERLEVEL" val="1_1_1"/>
  <p:tag name="KSO_WM_TAG_VERSION" val="1.0"/>
  <p:tag name="KSO_WM_UNIT_ISCONTENTSTITLE" val="0"/>
  <p:tag name="KSO_WM_UNIT_PRESET_TEXT" val="单击输入章节标题......"/>
  <p:tag name="KSO_WM_UNIT_NOCLEAR" val="0"/>
  <p:tag name="KSO_WM_UNIT_VALUE" val="16"/>
  <p:tag name="KSO_WM_DIAGRAM_GROUP_CODE" val="l1-1"/>
  <p:tag name="KSO_WM_UNIT_SHOW_EDIT_AREA_INDICATION" val="1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5081_6*i*2"/>
  <p:tag name="KSO_WM_TEMPLATE_CATEGORY" val="custom"/>
  <p:tag name="KSO_WM_TEMPLATE_INDEX" val="20205081"/>
  <p:tag name="KSO_WM_UNIT_LAYERLEVEL" val="1"/>
  <p:tag name="KSO_WM_TAG_VERSION" val="1.0"/>
  <p:tag name="KSO_WM_DIAGRAM_GROUP_CODE" val="l1-1"/>
  <p:tag name="KSO_WM_UNIT_LINE_FORE_SCHEMECOLOR_INDEX" val="14"/>
  <p:tag name="KSO_WM_UNIT_LINE_FILL_TYPE" val="2"/>
  <p:tag name="KSO_WM_UNIT_USESOURCEFORMAT_APPLY" val="1"/>
</p:tagLst>
</file>

<file path=ppt/tags/tag72.xml><?xml version="1.0" encoding="utf-8"?>
<p:tagLst xmlns:p="http://schemas.openxmlformats.org/presentationml/2006/main">
  <p:tag name="KSO_WM_UNIT_ISCONTENTSTITLE" val="1"/>
  <p:tag name="KSO_WM_UNIT_PRESET_TEXT" val="目录"/>
  <p:tag name="KSO_WM_UNIT_NOCLEAR" val="1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05081_6*a*1"/>
  <p:tag name="KSO_WM_TEMPLATE_CATEGORY" val="custom"/>
  <p:tag name="KSO_WM_TEMPLATE_INDEX" val="20205081"/>
  <p:tag name="KSO_WM_UNIT_LAYERLEVEL" val="1"/>
  <p:tag name="KSO_WM_TAG_VERSION" val="1.0"/>
  <p:tag name="KSO_WM_UNIT_ISNUMDGMTITLE" val="0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5081_6*i*1"/>
  <p:tag name="KSO_WM_TEMPLATE_CATEGORY" val="custom"/>
  <p:tag name="KSO_WM_TEMPLATE_INDEX" val="20205081"/>
  <p:tag name="KSO_WM_UNIT_LAYERLEVEL" val="1"/>
  <p:tag name="KSO_WM_TAG_VERSION" val="1.0"/>
  <p:tag name="KSO_WM_BEAUTIFY_FLAG" val="#wm#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UNIT_TABLE_BEAUTIFY" val="smartTable{36cb5184-036d-4e96-af78-b21e674ea0d3}"/>
</p:tagLst>
</file>

<file path=ppt/tags/tag76.xml><?xml version="1.0" encoding="utf-8"?>
<p:tagLst xmlns:p="http://schemas.openxmlformats.org/presentationml/2006/main">
  <p:tag name="KSO_WM_UNIT_TABLE_BEAUTIFY" val="smartTable{0622481b-782b-460e-9964-9ee21296071c}"/>
  <p:tag name="TABLE_ENDDRAG_ORIGIN_RECT" val="885*326"/>
  <p:tag name="TABLE_ENDDRAG_RECT" val="68*241*885*326"/>
</p:tagLst>
</file>

<file path=ppt/tags/tag77.xml><?xml version="1.0" encoding="utf-8"?>
<p:tagLst xmlns:p="http://schemas.openxmlformats.org/presentationml/2006/main">
  <p:tag name="COMMONDATA" val="eyJoZGlkIjoiNjc4NWE5MDgxMWI3OWJkN2RhMWYwYTJlMzI5ZTliNjAifQ=="/>
  <p:tag name="KSO_WPP_MARK_KEY" val="9162b9fa-e6db-47f4-8de1-4791b1ca3b9d"/>
  <p:tag name="commondata" val="eyJoZGlkIjoiYWRmNGI5OGMwYThkNjZlN2JlZGUyY2MxZmU1ZmUxNzY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10587</Words>
  <Application>WPS 演示</Application>
  <PresentationFormat>宽屏</PresentationFormat>
  <Paragraphs>670</Paragraphs>
  <Slides>37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</vt:lpstr>
      <vt:lpstr>宋体</vt:lpstr>
      <vt:lpstr>Wingdings</vt:lpstr>
      <vt:lpstr>Wingdings</vt:lpstr>
      <vt:lpstr>微软雅黑</vt:lpstr>
      <vt:lpstr>Calibri</vt:lpstr>
      <vt:lpstr>微软雅黑 Light</vt:lpstr>
      <vt:lpstr>锐字工房云字库细圆GBK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wyp</cp:lastModifiedBy>
  <cp:revision>215</cp:revision>
  <dcterms:created xsi:type="dcterms:W3CDTF">2019-06-19T02:08:00Z</dcterms:created>
  <dcterms:modified xsi:type="dcterms:W3CDTF">2024-02-28T12:26:45Z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76F39DFBB26C4273910E9D7CD3A8181E</vt:lpwstr>
  </property>
</Properties>
</file>